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56.png" ContentType="image/png"/>
  <Override PartName="/ppt/media/image55.png" ContentType="image/png"/>
  <Override PartName="/ppt/media/image34.png" ContentType="image/png"/>
  <Override PartName="/ppt/media/image39.png" ContentType="image/png"/>
  <Override PartName="/ppt/media/image7.png" ContentType="image/png"/>
  <Override PartName="/ppt/media/image16.png" ContentType="image/png"/>
  <Override PartName="/ppt/media/image47.png" ContentType="image/png"/>
  <Override PartName="/ppt/media/image10.png" ContentType="image/png"/>
  <Override PartName="/ppt/media/image1.png" ContentType="image/png"/>
  <Override PartName="/ppt/media/image33.png" ContentType="image/png"/>
  <Override PartName="/ppt/media/image38.png" ContentType="image/png"/>
  <Override PartName="/ppt/media/image6.png" ContentType="image/png"/>
  <Override PartName="/ppt/media/image15.png" ContentType="image/png"/>
  <Override PartName="/ppt/media/image37.png" ContentType="image/png"/>
  <Override PartName="/ppt/media/image5.png" ContentType="image/png"/>
  <Override PartName="/ppt/media/image14.png" ContentType="image/png"/>
  <Override PartName="/ppt/media/image26.png" ContentType="image/png"/>
  <Override PartName="/ppt/media/image25.png" ContentType="image/png"/>
  <Override PartName="/ppt/media/image29.png" ContentType="image/png"/>
  <Override PartName="/ppt/media/image28.png" ContentType="image/png"/>
  <Override PartName="/ppt/media/image27.png" ContentType="image/png"/>
  <Override PartName="/ppt/media/image61.png" ContentType="image/png"/>
  <Override PartName="/ppt/media/image19.png" ContentType="image/png"/>
  <Override PartName="/ppt/media/image24.png" ContentType="image/png"/>
  <Override PartName="/ppt/media/image59.png" ContentType="image/png"/>
  <Override PartName="/ppt/media/image22.png" ContentType="image/png"/>
  <Override PartName="/ppt/media/image60.png" ContentType="image/png"/>
  <Override PartName="/ppt/media/image23.png" ContentType="image/png"/>
  <Override PartName="/ppt/media/image58.png" ContentType="image/png"/>
  <Override PartName="/ppt/media/image21.png" ContentType="image/png"/>
  <Override PartName="/ppt/media/image2.png" ContentType="image/png"/>
  <Override PartName="/ppt/media/image11.png" ContentType="image/png"/>
  <Override PartName="/ppt/media/image48.png" ContentType="image/png"/>
  <Override PartName="/ppt/media/image17.png" ContentType="image/png"/>
  <Override PartName="/ppt/media/image8.png" ContentType="image/png"/>
  <Override PartName="/ppt/media/image35.png" ContentType="image/png"/>
  <Override PartName="/ppt/media/image3.png" ContentType="image/png"/>
  <Override PartName="/ppt/media/image12.png" ContentType="image/png"/>
  <Override PartName="/ppt/media/image49.png" ContentType="image/png"/>
  <Override PartName="/ppt/media/image20.png" ContentType="image/png"/>
  <Override PartName="/ppt/media/image57.png" ContentType="image/png"/>
  <Override PartName="/ppt/media/image18.png" ContentType="image/png"/>
  <Override PartName="/ppt/media/image9.png" ContentType="image/png"/>
  <Override PartName="/ppt/media/image36.png" ContentType="image/png"/>
  <Override PartName="/ppt/media/image4.png" ContentType="image/png"/>
  <Override PartName="/ppt/media/image13.png" ContentType="image/png"/>
  <Override PartName="/ppt/media/image30.png" ContentType="image/png"/>
  <Override PartName="/ppt/media/image31.png" ContentType="image/png"/>
  <Override PartName="/ppt/media/image32.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7.xml.rels" ContentType="application/vnd.openxmlformats-package.relationships+xml"/>
  <Override PartName="/ppt/slides/_rels/slide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_rels/notesSlide2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35.xml.rels" ContentType="application/vnd.openxmlformats-package.relationships+xml"/>
  <Override PartName="/ppt/notesSlides/_rels/notesSlide34.xml.rels" ContentType="application/vnd.openxmlformats-package.relationships+xml"/>
  <Override PartName="/ppt/notesSlides/_rels/notesSlide10.xml.rels" ContentType="application/vnd.openxmlformats-package.relationships+xml"/>
  <Override PartName="/ppt/notesSlides/_rels/notesSlide1.xml.rels" ContentType="application/vnd.openxmlformats-package.relationships+xml"/>
  <Override PartName="/ppt/notesSlides/_rels/notesSlide32.xml.rels" ContentType="application/vnd.openxmlformats-package.relationships+xml"/>
  <Override PartName="/ppt/notesSlides/_rels/notesSlide29.xml.rels" ContentType="application/vnd.openxmlformats-package.relationships+xml"/>
  <Override PartName="/ppt/notesSlides/_rels/notesSlide31.xml.rels" ContentType="application/vnd.openxmlformats-package.relationships+xml"/>
  <Override PartName="/ppt/notesSlides/_rels/notesSlide2.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36.xml.rels" ContentType="application/vnd.openxmlformats-package.relationships+xml"/>
  <Override PartName="/ppt/notesSlides/_rels/notesSlide40.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27.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8.xml.rels" ContentType="application/vnd.openxmlformats-package.relationships+xml"/>
  <Override PartName="/ppt/notesSlides/_rels/notesSlide14.xml.rels" ContentType="application/vnd.openxmlformats-package.relationships+xml"/>
  <Override PartName="/ppt/notesSlides/_rels/notesSlide5.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10.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36.xml" ContentType="application/vnd.openxmlformats-officedocument.presentationml.notesSlide+xml"/>
  <Override PartName="/ppt/notesSlides/notesSlide2.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40.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21.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sldImg"/>
          </p:nvPr>
        </p:nvSpPr>
        <p:spPr>
          <a:xfrm>
            <a:off x="720000" y="900000"/>
            <a:ext cx="6120000" cy="3441600"/>
          </a:xfrm>
          <a:prstGeom prst="rect">
            <a:avLst/>
          </a:prstGeom>
          <a:noFill/>
          <a:ln w="0">
            <a:noFill/>
          </a:ln>
        </p:spPr>
        <p:txBody>
          <a:bodyPr lIns="0" rIns="0" tIns="0" bIns="0" anchor="ctr">
            <a:normAutofit/>
          </a:bodyPr>
          <a:p>
            <a:pPr algn="ctr"/>
            <a:r>
              <a:rPr b="0" lang="en-US" sz="3300" spc="-1" strike="noStrike">
                <a:solidFill>
                  <a:srgbClr val="050505"/>
                </a:solidFill>
                <a:latin typeface="Times New Roman"/>
              </a:rPr>
              <a:t>Click to move the slide</a:t>
            </a:r>
            <a:endParaRPr b="0" lang="en-US" sz="3300" spc="-1" strike="noStrike">
              <a:solidFill>
                <a:srgbClr val="050505"/>
              </a:solidFill>
              <a:latin typeface="Times New Roman"/>
            </a:endParaRPr>
          </a:p>
        </p:txBody>
      </p:sp>
      <p:sp>
        <p:nvSpPr>
          <p:cNvPr id="91"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92"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Arial"/>
              </a:rPr>
              <a:t>&lt;header&gt;</a:t>
            </a:r>
            <a:endParaRPr b="0" lang="en-US" sz="1400" spc="-1" strike="noStrike">
              <a:solidFill>
                <a:srgbClr val="000000"/>
              </a:solidFill>
              <a:latin typeface="Arial"/>
            </a:endParaRPr>
          </a:p>
        </p:txBody>
      </p:sp>
      <p:sp>
        <p:nvSpPr>
          <p:cNvPr id="93" name="PlaceHolder 4"/>
          <p:cNvSpPr>
            <a:spLocks noGrp="1"/>
          </p:cNvSpPr>
          <p:nvPr>
            <p:ph type="dt" idx="4"/>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Arial"/>
              </a:defRPr>
            </a:lvl1pPr>
          </a:lstStyle>
          <a:p>
            <a:pPr indent="0" algn="r">
              <a:buNone/>
            </a:pPr>
            <a:r>
              <a:rPr b="0" lang="en-US" sz="1400" spc="-1" strike="noStrike">
                <a:solidFill>
                  <a:srgbClr val="000000"/>
                </a:solidFill>
                <a:latin typeface="Arial"/>
              </a:rPr>
              <a:t>&lt;date/time&gt;</a:t>
            </a:r>
            <a:endParaRPr b="0" lang="en-US" sz="1400" spc="-1" strike="noStrike">
              <a:solidFill>
                <a:srgbClr val="000000"/>
              </a:solidFill>
              <a:latin typeface="Arial"/>
            </a:endParaRPr>
          </a:p>
        </p:txBody>
      </p:sp>
      <p:sp>
        <p:nvSpPr>
          <p:cNvPr id="94" name="PlaceHolder 5"/>
          <p:cNvSpPr>
            <a:spLocks noGrp="1"/>
          </p:cNvSpPr>
          <p:nvPr>
            <p:ph type="ftr" idx="5"/>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Arial"/>
              </a:defRPr>
            </a:lvl1pPr>
          </a:lstStyle>
          <a:p>
            <a:pPr indent="0">
              <a:buNone/>
            </a:pPr>
            <a:r>
              <a:rPr b="0" lang="en-US" sz="1400" spc="-1" strike="noStrike">
                <a:solidFill>
                  <a:srgbClr val="000000"/>
                </a:solidFill>
                <a:latin typeface="Arial"/>
              </a:rPr>
              <a:t>&lt;footer&gt;</a:t>
            </a:r>
            <a:endParaRPr b="0" lang="en-US" sz="1400" spc="-1" strike="noStrike">
              <a:solidFill>
                <a:srgbClr val="000000"/>
              </a:solidFill>
              <a:latin typeface="Arial"/>
            </a:endParaRPr>
          </a:p>
        </p:txBody>
      </p:sp>
      <p:sp>
        <p:nvSpPr>
          <p:cNvPr id="95" name="PlaceHolder 6"/>
          <p:cNvSpPr>
            <a:spLocks noGrp="1"/>
          </p:cNvSpPr>
          <p:nvPr>
            <p:ph type="sldNum" idx="6"/>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Arial"/>
              </a:defRPr>
            </a:lvl1pPr>
          </a:lstStyle>
          <a:p>
            <a:pPr indent="0" algn="r">
              <a:buNone/>
            </a:pPr>
            <a:fld id="{8FFE6915-4EEB-4BDD-A747-E7E95B63DB62}"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Img"/>
          </p:nvPr>
        </p:nvSpPr>
        <p:spPr>
          <a:xfrm>
            <a:off x="720000" y="900000"/>
            <a:ext cx="6120000" cy="3441600"/>
          </a:xfrm>
          <a:prstGeom prst="rect">
            <a:avLst/>
          </a:prstGeom>
          <a:ln w="0">
            <a:noFill/>
          </a:ln>
        </p:spPr>
      </p:sp>
      <p:sp>
        <p:nvSpPr>
          <p:cNvPr id="24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NOTE: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We are talking about implementations of </a:t>
            </a:r>
            <a:br>
              <a:rPr sz="2000"/>
            </a:br>
            <a:r>
              <a:rPr b="0" lang="en-US" sz="2000" spc="-1" strike="noStrike">
                <a:solidFill>
                  <a:srgbClr val="000000"/>
                </a:solidFill>
                <a:latin typeface="Arial"/>
              </a:rPr>
              <a:t>“flow programming”. We are not talking about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such things as CI/CD pipelines.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
          <p:cNvSpPr>
            <a:spLocks noGrp="1"/>
          </p:cNvSpPr>
          <p:nvPr>
            <p:ph type="sldImg"/>
          </p:nvPr>
        </p:nvSpPr>
        <p:spPr>
          <a:xfrm>
            <a:off x="720000" y="900000"/>
            <a:ext cx="6120000" cy="3441600"/>
          </a:xfrm>
          <a:prstGeom prst="rect">
            <a:avLst/>
          </a:prstGeom>
          <a:ln w="0">
            <a:noFill/>
          </a:ln>
        </p:spPr>
      </p:sp>
      <p:sp>
        <p:nvSpPr>
          <p:cNvPr id="266"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indent="0">
              <a:buNone/>
            </a:pPr>
            <a:r>
              <a:rPr b="0" lang="en-US" sz="2000" spc="-1" strike="noStrike">
                <a:solidFill>
                  <a:srgbClr val="000000"/>
                </a:solidFill>
                <a:latin typeface="Arial"/>
              </a:rPr>
              <a:t>NetRexx Java Pipes, call it “Pipelines for NetRexx”, </a:t>
            </a:r>
            <a:br>
              <a:rPr sz="2000"/>
            </a:br>
            <a:r>
              <a:rPr b="0" lang="en-US" sz="2000" spc="-1" strike="noStrike">
                <a:solidFill>
                  <a:srgbClr val="000000"/>
                </a:solidFill>
                <a:latin typeface="Arial"/>
              </a:rPr>
              <a:t>has now reached a high level of development. </a:t>
            </a:r>
            <a:br>
              <a:rPr sz="2000"/>
            </a:br>
            <a:r>
              <a:rPr b="0" lang="en-US" sz="2000" spc="-1" strike="noStrike">
                <a:solidFill>
                  <a:srgbClr val="000000"/>
                </a:solidFill>
                <a:latin typeface="Arial"/>
              </a:rPr>
              <a:t>The filename extension remains “</a:t>
            </a:r>
            <a:r>
              <a:rPr b="1" lang="en-US" sz="2000" spc="-1" strike="noStrike">
                <a:solidFill>
                  <a:srgbClr val="000000"/>
                </a:solidFill>
                <a:latin typeface="Courier New"/>
              </a:rPr>
              <a:t>.nrx</a:t>
            </a:r>
            <a:r>
              <a:rPr b="0" lang="en-US" sz="2000" spc="-1" strike="noStrike">
                <a:solidFill>
                  <a:srgbClr val="000000"/>
                </a:solidFill>
                <a:latin typeface="Arial"/>
              </a:rPr>
              <a:t>”. </a:t>
            </a:r>
            <a:endParaRPr b="0" lang="en-US" sz="2000" spc="-1" strike="noStrike">
              <a:solidFill>
                <a:srgbClr val="000000"/>
              </a:solidFill>
              <a:latin typeface="Arial"/>
            </a:endParaRPr>
          </a:p>
          <a:p>
            <a:pPr indent="0">
              <a:buNone/>
            </a:pPr>
            <a:endParaRPr b="0" lang="en-US" sz="2000" spc="-1" strike="noStrike">
              <a:solidFill>
                <a:srgbClr val="000000"/>
              </a:solidFill>
              <a:latin typeface="Arial"/>
            </a:endParaRPr>
          </a:p>
          <a:p>
            <a:pPr indent="0">
              <a:spcAft>
                <a:spcPts val="1060"/>
              </a:spcAft>
              <a:buNone/>
            </a:pPr>
            <a:r>
              <a:rPr b="0" lang="en-US" sz="2000" spc="-1" strike="noStrike">
                <a:solidFill>
                  <a:srgbClr val="000000"/>
                </a:solidFill>
                <a:latin typeface="Arial"/>
              </a:rPr>
              <a:t>Seriously, it’s a serious implementation. </a:t>
            </a:r>
            <a:br>
              <a:rPr sz="2000"/>
            </a:br>
            <a:r>
              <a:rPr b="0" lang="en-US" sz="2000" spc="-1" strike="noStrike">
                <a:solidFill>
                  <a:srgbClr val="000000"/>
                </a:solidFill>
                <a:latin typeface="Arial"/>
              </a:rPr>
              <a:t>It’s just stuck in Java land. </a:t>
            </a:r>
            <a:endParaRPr b="0" lang="en-US" sz="2000" spc="-1" strike="noStrike">
              <a:solidFill>
                <a:srgbClr val="000000"/>
              </a:solidFill>
              <a:latin typeface="Arial"/>
            </a:endParaRPr>
          </a:p>
          <a:p>
            <a:pPr indent="0">
              <a:spcAft>
                <a:spcPts val="1060"/>
              </a:spcAft>
              <a:buNone/>
            </a:pPr>
            <a:endParaRPr b="0" lang="en-US" sz="2000" spc="-1" strike="noStrike">
              <a:solidFill>
                <a:srgbClr val="000000"/>
              </a:solidFill>
              <a:latin typeface="Arial"/>
            </a:endParaRPr>
          </a:p>
          <a:p>
            <a:pPr indent="0">
              <a:spcAft>
                <a:spcPts val="1060"/>
              </a:spcAft>
              <a:buNone/>
            </a:pPr>
            <a:r>
              <a:rPr b="0" lang="en-US" sz="2000" spc="-1" strike="noStrike">
                <a:solidFill>
                  <a:srgbClr val="000000"/>
                </a:solidFill>
                <a:latin typeface="Arial"/>
              </a:rPr>
              <a:t>Some 200 included stages </a:t>
            </a:r>
            <a:endParaRPr b="0" lang="en-US" sz="2000" spc="-1" strike="noStrike">
              <a:solidFill>
                <a:srgbClr val="000000"/>
              </a:solidFill>
              <a:latin typeface="Arial"/>
            </a:endParaRPr>
          </a:p>
          <a:p>
            <a:pPr indent="0">
              <a:spcAft>
                <a:spcPts val="1060"/>
              </a:spcAft>
              <a:buNone/>
            </a:pPr>
            <a:endParaRPr b="0" lang="en-US" sz="2000" spc="-1" strike="noStrike">
              <a:solidFill>
                <a:srgbClr val="000000"/>
              </a:solidFill>
              <a:latin typeface="Arial"/>
            </a:endParaRPr>
          </a:p>
          <a:p>
            <a:pPr indent="0">
              <a:spcAft>
                <a:spcPts val="1060"/>
              </a:spcAft>
              <a:buNone/>
            </a:pPr>
            <a:endParaRPr b="0" lang="en-US" sz="20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sldImg"/>
          </p:nvPr>
        </p:nvSpPr>
        <p:spPr>
          <a:xfrm>
            <a:off x="720000" y="900000"/>
            <a:ext cx="6120000" cy="3441600"/>
          </a:xfrm>
          <a:prstGeom prst="rect">
            <a:avLst/>
          </a:prstGeom>
          <a:ln w="0">
            <a:noFill/>
          </a:ln>
        </p:spPr>
      </p:sp>
      <p:sp>
        <p:nvSpPr>
          <p:cNvPr id="26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As of this writing,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a:t>
            </a:r>
            <a:r>
              <a:rPr b="1" lang="en-US" sz="2000" spc="-1" strike="noStrike">
                <a:solidFill>
                  <a:srgbClr val="000000"/>
                </a:solidFill>
                <a:latin typeface="Arial"/>
              </a:rPr>
              <a:t>don’t know</a:t>
            </a:r>
            <a:r>
              <a:rPr b="0" lang="en-US" sz="2000" spc="-1" strike="noStrike">
                <a:solidFill>
                  <a:srgbClr val="000000"/>
                </a:solidFill>
                <a:latin typeface="Arial"/>
              </a:rPr>
              <a:t> that IBM is withdrawing TSO Pipelines.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do know that they have (again) rejected the request to include TSO Pipelines with z/OS (MVS).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MVS customers are not happy.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720000" y="900000"/>
            <a:ext cx="6120000" cy="3441600"/>
          </a:xfrm>
          <a:prstGeom prst="rect">
            <a:avLst/>
          </a:prstGeom>
          <a:ln w="0">
            <a:noFill/>
          </a:ln>
        </p:spPr>
      </p:sp>
      <p:sp>
        <p:nvSpPr>
          <p:cNvPr id="27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As much like CMS Pipelines as possible, keeping in mind that the underlying system is *not* VM/CMS.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Consider Amdahl’s UTS: it was truly Unix and truly mainframe, no compromising either. So this project is truly multi-stream, record-oriented, flow-controlled and yet truly Unix/Linux/POSIX.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And this is *not* a shell extension.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AVOID DEPENDENCY HELL</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720000" y="900000"/>
            <a:ext cx="6120000" cy="3441600"/>
          </a:xfrm>
          <a:prstGeom prst="rect">
            <a:avLst/>
          </a:prstGeom>
          <a:ln w="0">
            <a:noFill/>
          </a:ln>
        </p:spPr>
      </p:sp>
      <p:sp>
        <p:nvSpPr>
          <p:cNvPr id="27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Shell pipes are great, but they’re entirely un-structured. Bytes flow without boundaries or control from one program to the next. All plumbing is initiated as an ordinary command.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POSIX Pipelines stages are not commands, so they are not found under $PATH search. There is a counterpart $PIPEPATH search which you can set.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Why C?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If we can write stages in C, then we can write stages in Rexx, Java, Python, Tcl, Go,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PlaceHolder 1"/>
          <p:cNvSpPr>
            <a:spLocks noGrp="1"/>
          </p:cNvSpPr>
          <p:nvPr>
            <p:ph type="sldImg"/>
          </p:nvPr>
        </p:nvSpPr>
        <p:spPr>
          <a:xfrm>
            <a:off x="720000" y="900000"/>
            <a:ext cx="6120000" cy="3441600"/>
          </a:xfrm>
          <a:prstGeom prst="rect">
            <a:avLst/>
          </a:prstGeom>
          <a:ln w="0">
            <a:noFill/>
          </a:ln>
        </p:spPr>
      </p:sp>
      <p:sp>
        <p:nvSpPr>
          <p:cNvPr id="274"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The project builds and runs on Linux, of course, but also FreeBSD and “Solaris” (as OpenIndiana).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720000" y="900000"/>
            <a:ext cx="6120000" cy="3441600"/>
          </a:xfrm>
          <a:prstGeom prst="rect">
            <a:avLst/>
          </a:prstGeom>
          <a:ln w="0">
            <a:noFill/>
          </a:ln>
        </p:spPr>
      </p:sp>
      <p:sp>
        <p:nvSpPr>
          <p:cNvPr id="276"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Parsing needs yet to be separated from the launcher so that we can share that operation with ADDPIPE and CALLPIPE.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720000" y="900000"/>
            <a:ext cx="6120000" cy="3441600"/>
          </a:xfrm>
          <a:prstGeom prst="rect">
            <a:avLst/>
          </a:prstGeom>
          <a:ln w="0">
            <a:noFill/>
          </a:ln>
        </p:spPr>
      </p:sp>
      <p:sp>
        <p:nvSpPr>
          <p:cNvPr id="27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This invention is on the Easy IP block chain.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For clarity, </a:t>
            </a:r>
            <a:br>
              <a:rPr sz="2000"/>
            </a:br>
            <a:r>
              <a:rPr b="0" lang="en-US" sz="2000" spc="-1" strike="noStrike">
                <a:solidFill>
                  <a:srgbClr val="000000"/>
                </a:solidFill>
                <a:latin typeface="Arial"/>
              </a:rPr>
              <a:t>“downstream” is the traditional </a:t>
            </a:r>
            <a:br>
              <a:rPr sz="2000"/>
            </a:br>
            <a:r>
              <a:rPr b="0" lang="en-US" sz="2000" spc="-1" strike="noStrike">
                <a:solidFill>
                  <a:srgbClr val="000000"/>
                </a:solidFill>
                <a:latin typeface="Arial"/>
              </a:rPr>
              <a:t>direction of flow of data in any pipeline. </a:t>
            </a:r>
            <a:br>
              <a:rPr sz="2000"/>
            </a:br>
            <a:r>
              <a:rPr b="0" lang="en-US" sz="2000" spc="-1" strike="noStrike">
                <a:solidFill>
                  <a:srgbClr val="000000"/>
                </a:solidFill>
                <a:latin typeface="Arial"/>
              </a:rPr>
              <a:t>That is, from the producer to the consumer.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The addition in this implementation is an </a:t>
            </a:r>
            <a:br>
              <a:rPr sz="2000"/>
            </a:br>
            <a:r>
              <a:rPr b="0" lang="en-US" sz="2000" spc="-1" strike="noStrike">
                <a:solidFill>
                  <a:srgbClr val="000000"/>
                </a:solidFill>
                <a:latin typeface="Arial"/>
              </a:rPr>
              <a:t>“upstream” control channel, allowing the consumer to hold-up the producer, to examine a record before consuming it, and related capability.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PlaceHolder 1"/>
          <p:cNvSpPr>
            <a:spLocks noGrp="1"/>
          </p:cNvSpPr>
          <p:nvPr>
            <p:ph type="sldImg"/>
          </p:nvPr>
        </p:nvSpPr>
        <p:spPr>
          <a:xfrm>
            <a:off x="720000" y="900000"/>
            <a:ext cx="6120000" cy="3441600"/>
          </a:xfrm>
          <a:prstGeom prst="rect">
            <a:avLst/>
          </a:prstGeom>
          <a:ln w="0">
            <a:noFill/>
          </a:ln>
        </p:spPr>
      </p:sp>
      <p:sp>
        <p:nvSpPr>
          <p:cNvPr id="28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peekto, output, and readto follow familiar operations used in Rexx-based stages. The order shown supports the classic “don’t delay the record”.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Arguments are similar to Unix </a:t>
            </a:r>
            <a:r>
              <a:rPr b="0" lang="en-US" sz="2000" spc="-1" strike="noStrike">
                <a:solidFill>
                  <a:srgbClr val="000000"/>
                </a:solidFill>
                <a:latin typeface="Courier New"/>
              </a:rPr>
              <a:t>read()</a:t>
            </a:r>
            <a:r>
              <a:rPr b="0" lang="en-US" sz="2000" spc="-1" strike="noStrike">
                <a:solidFill>
                  <a:srgbClr val="000000"/>
                </a:solidFill>
                <a:latin typeface="Arial"/>
              </a:rPr>
              <a:t> and </a:t>
            </a:r>
            <a:r>
              <a:rPr b="0" lang="en-US" sz="2000" spc="-1" strike="noStrike">
                <a:solidFill>
                  <a:srgbClr val="000000"/>
                </a:solidFill>
                <a:latin typeface="Courier New"/>
              </a:rPr>
              <a:t>write()</a:t>
            </a:r>
            <a:r>
              <a:rPr b="0" lang="en-US" sz="2000" spc="-1" strike="noStrike">
                <a:solidFill>
                  <a:srgbClr val="000000"/>
                </a:solidFill>
                <a:latin typeface="Arial"/>
              </a:rPr>
              <a:t> primitives. The “pi” and “po” arguments are pointers to PIPECONN structs for input and output.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This implementation is all about the stages. </a:t>
            </a:r>
            <a:br>
              <a:rPr sz="2000"/>
            </a:br>
            <a:r>
              <a:rPr b="0" lang="en-US" sz="2000" spc="-1" strike="noStrike">
                <a:solidFill>
                  <a:srgbClr val="000000"/>
                </a:solidFill>
                <a:latin typeface="Arial"/>
              </a:rPr>
              <a:t>The launcher establishes connectors, sets-up the stages, and then spawns the processes.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720000" y="900000"/>
            <a:ext cx="6120000" cy="3441600"/>
          </a:xfrm>
          <a:prstGeom prst="rect">
            <a:avLst/>
          </a:prstGeom>
          <a:ln w="0">
            <a:noFill/>
          </a:ln>
        </p:spPr>
      </p:sp>
      <p:sp>
        <p:nvSpPr>
          <p:cNvPr id="28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FDF is data, </a:t>
            </a:r>
            <a:br>
              <a:rPr sz="2000"/>
            </a:br>
            <a:r>
              <a:rPr b="0" lang="en-US" sz="2000" spc="-1" strike="noStrike">
                <a:solidFill>
                  <a:srgbClr val="000000"/>
                </a:solidFill>
                <a:latin typeface="Arial"/>
              </a:rPr>
              <a:t>read by the consumer, written by the producer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FDR is control,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written by the consumer, read by the producer</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720000" y="900000"/>
            <a:ext cx="6120000" cy="3441600"/>
          </a:xfrm>
          <a:prstGeom prst="rect">
            <a:avLst/>
          </a:prstGeom>
          <a:ln w="0">
            <a:noFill/>
          </a:ln>
        </p:spPr>
      </p:sp>
      <p:sp>
        <p:nvSpPr>
          <p:cNvPr id="25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I wondered where “Sir Santa” came from, and it was Chuck Morse who said “because of the gifts”. (CMS Gopher, Webshare)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Like me, Tux also hails from Texas A&amp;M. </a:t>
            </a:r>
            <a:br>
              <a:rPr sz="2000"/>
            </a:br>
            <a:r>
              <a:rPr b="0" lang="en-US" sz="2000" spc="-1" strike="noStrike">
                <a:solidFill>
                  <a:srgbClr val="000000"/>
                </a:solidFill>
                <a:latin typeface="Arial"/>
              </a:rPr>
              <a:t>Larry Ewing, then an A&amp;M comp sci student, created Tux in 1996.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720000" y="900000"/>
            <a:ext cx="6120000" cy="3441600"/>
          </a:xfrm>
          <a:prstGeom prst="rect">
            <a:avLst/>
          </a:prstGeom>
          <a:ln w="0">
            <a:noFill/>
          </a:ln>
        </p:spPr>
      </p:sp>
      <p:sp>
        <p:nvSpPr>
          <p:cNvPr id="284"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a:t>
            </a:r>
            <a:r>
              <a:rPr b="0" lang="en-US" sz="2000" spc="-1" strike="noStrike">
                <a:solidFill>
                  <a:srgbClr val="000000"/>
                </a:solidFill>
                <a:latin typeface="Arial"/>
              </a:rPr>
              <a:t>commands” (upstream) are always exactly 4 bytes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Should data (downstream) be prefixed with a tag? </a:t>
            </a:r>
            <a:br>
              <a:rPr sz="2000"/>
            </a:br>
            <a:r>
              <a:rPr b="0" lang="en-US" sz="2000" spc="-1" strike="noStrike">
                <a:solidFill>
                  <a:srgbClr val="000000"/>
                </a:solidFill>
                <a:latin typeface="Arial"/>
              </a:rPr>
              <a:t>Maybe later as we get experience with this.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The data consists of records, not necessarily strings, bytes without formatting significance. Records are equally suited to textual content or binary data flows.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PlaceHolder 1"/>
          <p:cNvSpPr>
            <a:spLocks noGrp="1"/>
          </p:cNvSpPr>
          <p:nvPr>
            <p:ph type="sldImg"/>
          </p:nvPr>
        </p:nvSpPr>
        <p:spPr>
          <a:xfrm>
            <a:off x="720000" y="900000"/>
            <a:ext cx="6120000" cy="3441600"/>
          </a:xfrm>
          <a:prstGeom prst="rect">
            <a:avLst/>
          </a:prstGeom>
          <a:ln w="0">
            <a:noFill/>
          </a:ln>
        </p:spPr>
      </p:sp>
      <p:sp>
        <p:nvSpPr>
          <p:cNvPr id="286"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1" lang="en-US" sz="2000" spc="-1" strike="noStrike">
                <a:solidFill>
                  <a:srgbClr val="000000"/>
                </a:solidFill>
                <a:latin typeface="Courier New"/>
              </a:rPr>
              <a:t>https://github.com/trothr/ductwork/</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1" lang="en-US" sz="2000" spc="-1" strike="noStrike">
                <a:solidFill>
                  <a:srgbClr val="000000"/>
                </a:solidFill>
                <a:latin typeface="Courier New"/>
              </a:rPr>
              <a:t>https://gitlab.com/sir.santa/plenum/</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spcBef>
                <a:spcPts val="1191"/>
              </a:spcBef>
              <a:spcAft>
                <a:spcPts val="992"/>
              </a:spcAft>
              <a:buNone/>
            </a:pPr>
            <a:r>
              <a:rPr b="0" lang="en-US" sz="2000" spc="-1" strike="noStrike">
                <a:solidFill>
                  <a:srgbClr val="000000"/>
                </a:solidFill>
                <a:latin typeface="Arial"/>
              </a:rPr>
              <a:t>Dave Jones suggested “conduit”. </a:t>
            </a:r>
            <a:br>
              <a:rPr sz="2000"/>
            </a:br>
            <a:r>
              <a:rPr b="0" lang="en-US" sz="2000" spc="-1" strike="noStrike">
                <a:solidFill>
                  <a:srgbClr val="000000"/>
                </a:solidFill>
                <a:latin typeface="Arial"/>
              </a:rPr>
              <a:t>We are planning to call the project Conduit/XFL </a:t>
            </a:r>
            <a:br>
              <a:rPr sz="2000"/>
            </a:br>
            <a:r>
              <a:rPr b="0" lang="en-US" sz="2000" spc="-1" strike="noStrike">
                <a:solidFill>
                  <a:srgbClr val="000000"/>
                </a:solidFill>
                <a:latin typeface="Arial"/>
              </a:rPr>
              <a:t>in new and future developments.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720000" y="900000"/>
            <a:ext cx="6120000" cy="3441600"/>
          </a:xfrm>
          <a:prstGeom prst="rect">
            <a:avLst/>
          </a:prstGeom>
          <a:ln w="0">
            <a:noFill/>
          </a:ln>
        </p:spPr>
      </p:sp>
      <p:sp>
        <p:nvSpPr>
          <p:cNvPr id="28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Voltage Security (former employer) has a z/OS product. Since they’re in the IBM ecosystem, Phil Smith tried to get “VSI” for “Voltage Security, Inc”. But it was taken. So they got “VSH”.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had a few three-letter prefix tags in mind, and asked for help from Alan Altmark. He graciously took the task of finding the right group within IBM. Then I got this note from Nancy Foley, then with the “element” team.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720000" y="900000"/>
            <a:ext cx="6120000" cy="3441600"/>
          </a:xfrm>
          <a:prstGeom prst="rect">
            <a:avLst/>
          </a:prstGeom>
          <a:ln w="0">
            <a:noFill/>
          </a:ln>
        </p:spPr>
      </p:sp>
      <p:sp>
        <p:nvSpPr>
          <p:cNvPr id="29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Note that </a:t>
            </a:r>
            <a:r>
              <a:rPr b="1" lang="en-US" sz="2000" spc="-1" strike="noStrike">
                <a:solidFill>
                  <a:srgbClr val="000000"/>
                </a:solidFill>
                <a:latin typeface="Courier New"/>
              </a:rPr>
              <a:t>PIPECONN</a:t>
            </a:r>
            <a:r>
              <a:rPr b="0" lang="en-US" sz="2000" spc="-1" strike="noStrike">
                <a:solidFill>
                  <a:srgbClr val="000000"/>
                </a:solidFill>
                <a:latin typeface="Arial"/>
              </a:rPr>
              <a:t> could be leveraged for </a:t>
            </a:r>
            <a:br>
              <a:rPr sz="2000"/>
            </a:br>
            <a:r>
              <a:rPr b="0" lang="en-US" sz="2000" spc="-1" strike="noStrike">
                <a:solidFill>
                  <a:srgbClr val="000000"/>
                </a:solidFill>
                <a:latin typeface="Arial"/>
              </a:rPr>
              <a:t>a pure Java implementation of stage support, </a:t>
            </a:r>
            <a:br>
              <a:rPr sz="2000"/>
            </a:br>
            <a:r>
              <a:rPr b="0" lang="en-US" sz="2000" spc="-1" strike="noStrike">
                <a:solidFill>
                  <a:srgbClr val="000000"/>
                </a:solidFill>
                <a:latin typeface="Arial"/>
              </a:rPr>
              <a:t>perhaps also of the launcher. (Can Java do “file descriptors”?)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The syntax is obviously taken from ‘ADDPIPE’ and ‘CALLPIPE’ connectors in CMS Pipelines.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PlaceHolder 1"/>
          <p:cNvSpPr>
            <a:spLocks noGrp="1"/>
          </p:cNvSpPr>
          <p:nvPr>
            <p:ph type="sldImg"/>
          </p:nvPr>
        </p:nvSpPr>
        <p:spPr>
          <a:xfrm>
            <a:off x="720000" y="900000"/>
            <a:ext cx="6120000" cy="3441600"/>
          </a:xfrm>
          <a:prstGeom prst="rect">
            <a:avLst/>
          </a:prstGeom>
          <a:ln w="0">
            <a:noFill/>
          </a:ln>
        </p:spPr>
      </p:sp>
      <p:sp>
        <p:nvSpPr>
          <p:cNvPr id="29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In the example, strliteral and console are invoked by the pipeline launcher, not by the shell. They’re not found in $PATH processing. The connection between them is not an ordinary Unix pipeline.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720000" y="900000"/>
            <a:ext cx="6120000" cy="3441600"/>
          </a:xfrm>
          <a:prstGeom prst="rect">
            <a:avLst/>
          </a:prstGeom>
          <a:ln w="0">
            <a:noFill/>
          </a:ln>
        </p:spPr>
      </p:sp>
      <p:sp>
        <p:nvSpPr>
          <p:cNvPr id="294"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Not using this sooner cost a lot of development time. The library now handles this when creating connectors.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In addition, the launcher closes file descriptors used by a stage after spawning that stage so that there are no dangling connections.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720000" y="900000"/>
            <a:ext cx="6120000" cy="3441600"/>
          </a:xfrm>
          <a:prstGeom prst="rect">
            <a:avLst/>
          </a:prstGeom>
          <a:ln w="0">
            <a:noFill/>
          </a:ln>
        </p:spPr>
      </p:sp>
      <p:sp>
        <p:nvSpPr>
          <p:cNvPr id="296" name="PlaceHolder 2"/>
          <p:cNvSpPr>
            <a:spLocks noGrp="1"/>
          </p:cNvSpPr>
          <p:nvPr>
            <p:ph type="body"/>
          </p:nvPr>
        </p:nvSpPr>
        <p:spPr>
          <a:xfrm>
            <a:off x="720000" y="4680000"/>
            <a:ext cx="6120000" cy="51001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When the Internet was young, before we had the world-wide web, there was the Internet Gopher. </a:t>
            </a:r>
            <a:br>
              <a:rPr sz="2000"/>
            </a:br>
            <a:r>
              <a:rPr b="0" lang="en-US" sz="2000" spc="-1" strike="noStrike">
                <a:solidFill>
                  <a:srgbClr val="000000"/>
                </a:solidFill>
                <a:latin typeface="Arial"/>
              </a:rPr>
              <a:t>I wrote a gopher client and server for VM. </a:t>
            </a:r>
            <a:br>
              <a:rPr sz="2000"/>
            </a:br>
            <a:r>
              <a:rPr b="0" lang="en-US" sz="2000" spc="-1" strike="noStrike">
                <a:solidFill>
                  <a:srgbClr val="000000"/>
                </a:solidFill>
                <a:latin typeface="Arial"/>
              </a:rPr>
              <a:t>The community took to it, but pressured me </a:t>
            </a:r>
            <a:br>
              <a:rPr sz="2000"/>
            </a:br>
            <a:r>
              <a:rPr b="0" lang="en-US" sz="2000" spc="-1" strike="noStrike">
                <a:solidFill>
                  <a:srgbClr val="000000"/>
                </a:solidFill>
                <a:latin typeface="Arial"/>
              </a:rPr>
              <a:t>to use a message repository. “A what?”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fell in love with this utility.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was *shocked* to discover that MVS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does not have a counterpart.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was not satisfied with the internationalization </a:t>
            </a:r>
            <a:r>
              <a:rPr b="0" lang="en-US" sz="2000" spc="-1" strike="noStrike">
                <a:solidFill>
                  <a:srgbClr val="000000"/>
                </a:solidFill>
                <a:latin typeface="Arial"/>
              </a:rPr>
              <a:t>(i18n) and localization (l10n) systems available for Unix, so I wrote one.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https://github.com/trothr/xmitmsgx/</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PlaceHolder 1"/>
          <p:cNvSpPr>
            <a:spLocks noGrp="1"/>
          </p:cNvSpPr>
          <p:nvPr>
            <p:ph type="sldImg"/>
          </p:nvPr>
        </p:nvSpPr>
        <p:spPr>
          <a:xfrm>
            <a:off x="720000" y="900000"/>
            <a:ext cx="6120000" cy="3441600"/>
          </a:xfrm>
          <a:prstGeom prst="rect">
            <a:avLst/>
          </a:prstGeom>
          <a:ln w="0">
            <a:noFill/>
          </a:ln>
        </p:spPr>
      </p:sp>
      <p:sp>
        <p:nvSpPr>
          <p:cNvPr id="29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CMS Rexx and CMS Pipelines have developed a symbiotic relationship. Some people have difficulty conceiving of Rexx apart from Pipes and vice versa.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720000" y="900000"/>
            <a:ext cx="6120000" cy="3441600"/>
          </a:xfrm>
          <a:prstGeom prst="rect">
            <a:avLst/>
          </a:prstGeom>
          <a:ln w="0">
            <a:noFill/>
          </a:ln>
        </p:spPr>
      </p:sp>
      <p:sp>
        <p:nvSpPr>
          <p:cNvPr id="30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ANY LANGUAGE</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had hoped to demonstrate Java (JNI), Tcl, and Python, but they were not ready by press time.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Img"/>
          </p:nvPr>
        </p:nvSpPr>
        <p:spPr>
          <a:xfrm>
            <a:off x="720000" y="900000"/>
            <a:ext cx="6120000" cy="3441600"/>
          </a:xfrm>
          <a:prstGeom prst="rect">
            <a:avLst/>
          </a:prstGeom>
          <a:ln w="0">
            <a:noFill/>
          </a:ln>
        </p:spPr>
      </p:sp>
      <p:sp>
        <p:nvSpPr>
          <p:cNvPr id="25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Looking back over old files, I found this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Courier New"/>
              </a:rPr>
              <a:t>Nov 30 2008 ductwork.txt</a:t>
            </a:r>
            <a:r>
              <a:rPr b="0" lang="en-US" sz="2000" spc="-1" strike="noStrike">
                <a:solidFill>
                  <a:srgbClr val="000000"/>
                </a:solidFill>
                <a:latin typeface="Arial"/>
              </a:rPr>
              <a: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 … </a:t>
            </a:r>
            <a:r>
              <a:rPr b="0" lang="en-US" sz="2000" spc="-1" strike="noStrike">
                <a:solidFill>
                  <a:srgbClr val="000000"/>
                </a:solidFill>
                <a:latin typeface="Arial"/>
              </a:rPr>
              <a:t>but I was working on it before then.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720000" y="900000"/>
            <a:ext cx="6120000" cy="3441600"/>
          </a:xfrm>
          <a:prstGeom prst="rect">
            <a:avLst/>
          </a:prstGeom>
          <a:ln w="0">
            <a:noFill/>
          </a:ln>
        </p:spPr>
      </p:sp>
      <p:sp>
        <p:nvSpPr>
          <p:cNvPr id="30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So … there’s no CMS stage, but we *might* </a:t>
            </a:r>
            <a:br>
              <a:rPr sz="2000"/>
            </a:br>
            <a:r>
              <a:rPr b="0" lang="en-US" sz="2000" spc="-1" strike="noStrike">
                <a:solidFill>
                  <a:srgbClr val="000000"/>
                </a:solidFill>
                <a:latin typeface="Arial"/>
              </a:rPr>
              <a:t>be able to fudge that using ADJUNCT processor running CMS.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PlaceHolder 1"/>
          <p:cNvSpPr>
            <a:spLocks noGrp="1"/>
          </p:cNvSpPr>
          <p:nvPr>
            <p:ph type="sldImg"/>
          </p:nvPr>
        </p:nvSpPr>
        <p:spPr>
          <a:xfrm>
            <a:off x="720000" y="900000"/>
            <a:ext cx="6120000" cy="3441600"/>
          </a:xfrm>
          <a:prstGeom prst="rect">
            <a:avLst/>
          </a:prstGeom>
          <a:ln w="0">
            <a:noFill/>
          </a:ln>
        </p:spPr>
      </p:sp>
      <p:sp>
        <p:nvSpPr>
          <p:cNvPr id="304" name="PlaceHolder 2"/>
          <p:cNvSpPr>
            <a:spLocks noGrp="1"/>
          </p:cNvSpPr>
          <p:nvPr>
            <p:ph type="body"/>
          </p:nvPr>
        </p:nvSpPr>
        <p:spPr>
          <a:xfrm>
            <a:off x="720000" y="4680000"/>
            <a:ext cx="6120000" cy="51199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demo time</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various sample pipelines, incl simple multi-stream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z/Linux for ‘</a:t>
            </a:r>
            <a:r>
              <a:rPr b="1" lang="en-US" sz="2000" spc="-1" strike="noStrike">
                <a:solidFill>
                  <a:srgbClr val="000000"/>
                </a:solidFill>
                <a:latin typeface="Courier New"/>
              </a:rPr>
              <a:t>cp</a:t>
            </a:r>
            <a:r>
              <a:rPr b="0" lang="en-US" sz="2000" spc="-1" strike="noStrike">
                <a:solidFill>
                  <a:srgbClr val="000000"/>
                </a:solidFill>
                <a:latin typeface="Arial"/>
              </a:rPr>
              <a:t>’ stage demo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Rexx stage demo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Java stage demo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COBOL stage demo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pipe ' strliteral /hello/ | console '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pipe ' &lt; testfile | console '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pipe ' &lt; testfile | rxstage | console '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pipe ' &lt; testfile | cobstage | console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sudo pipe ' cp Q V STOR | console '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sudo pipe ' strliteral /Q USERID/ | cp | console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720000" y="900000"/>
            <a:ext cx="6120000" cy="3441600"/>
          </a:xfrm>
          <a:prstGeom prst="rect">
            <a:avLst/>
          </a:prstGeom>
          <a:ln w="0">
            <a:noFill/>
          </a:ln>
        </p:spPr>
      </p:sp>
      <p:sp>
        <p:nvSpPr>
          <p:cNvPr id="306"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The full text of what Dr. Knuth said is, “We should forget about small efficiencies, say about 97% of the time: premature optimization is the root of all evil. Yet we should not pass up our opportunities in that critical 3%”</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https://en.wikipedia.org/wiki/Program_optimization</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Every time over the past couple decades that I have mentioned this to a seasoned VMer, the inefficiency of the POSIX process model makes them cringe.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Ducati will come in time.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Vintage bicycle today … at least rolls.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720000" y="900000"/>
            <a:ext cx="6120000" cy="3441600"/>
          </a:xfrm>
          <a:prstGeom prst="rect">
            <a:avLst/>
          </a:prstGeom>
          <a:ln w="0">
            <a:noFill/>
          </a:ln>
        </p:spPr>
      </p:sp>
      <p:sp>
        <p:nvSpPr>
          <p:cNvPr id="30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SPEC is the most obvious omission.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Note that </a:t>
            </a:r>
            <a:r>
              <a:rPr b="1" lang="en-US" sz="2000" spc="-1" strike="noStrike">
                <a:solidFill>
                  <a:srgbClr val="000000"/>
                </a:solidFill>
                <a:latin typeface="Courier New"/>
              </a:rPr>
              <a:t>spec.nrx</a:t>
            </a:r>
            <a:r>
              <a:rPr b="0" lang="en-US" sz="2000" spc="-1" strike="noStrike">
                <a:solidFill>
                  <a:srgbClr val="000000"/>
                </a:solidFill>
                <a:latin typeface="Arial"/>
              </a:rPr>
              <a:t> is more than twice as large </a:t>
            </a:r>
            <a:br>
              <a:rPr sz="2000"/>
            </a:br>
            <a:r>
              <a:rPr b="0" lang="en-US" sz="2000" spc="-1" strike="noStrike">
                <a:solidFill>
                  <a:srgbClr val="000000"/>
                </a:solidFill>
                <a:latin typeface="Arial"/>
              </a:rPr>
              <a:t>as any other stage in Pipelines for NetRexx.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Current </a:t>
            </a:r>
            <a:r>
              <a:rPr b="1" lang="en-US" sz="2000" spc="-1" strike="noStrike">
                <a:solidFill>
                  <a:srgbClr val="000000"/>
                </a:solidFill>
                <a:latin typeface="Courier New"/>
              </a:rPr>
              <a:t>PIPECONN</a:t>
            </a:r>
            <a:r>
              <a:rPr b="0" lang="en-US" sz="2000" spc="-1" strike="noStrike">
                <a:solidFill>
                  <a:srgbClr val="000000"/>
                </a:solidFill>
                <a:latin typeface="Arial"/>
              </a:rPr>
              <a:t> is returned to each stage as an unordered list. Difficult at present to identify (e.g.) secondary input if there is no primary input.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Launcher calls a function from the library which simply needs to be improved, such will utilize the </a:t>
            </a:r>
            <a:r>
              <a:rPr b="1" lang="en-US" sz="2000" spc="-1" strike="noStrike">
                <a:solidFill>
                  <a:srgbClr val="000000"/>
                </a:solidFill>
                <a:latin typeface="Courier New"/>
              </a:rPr>
              <a:t>PIPESTAGE</a:t>
            </a:r>
            <a:r>
              <a:rPr b="0" lang="en-US" sz="2000" spc="-1" strike="noStrike">
                <a:solidFill>
                  <a:srgbClr val="000000"/>
                </a:solidFill>
                <a:latin typeface="Arial"/>
              </a:rPr>
              <a:t> struct rather than just </a:t>
            </a:r>
            <a:r>
              <a:rPr b="1" lang="en-US" sz="2000" spc="-1" strike="noStrike">
                <a:solidFill>
                  <a:srgbClr val="000000"/>
                </a:solidFill>
                <a:latin typeface="Courier New"/>
              </a:rPr>
              <a:t>PIPECONN</a:t>
            </a:r>
            <a:r>
              <a:rPr b="0" lang="en-US" sz="2000" spc="-1" strike="noStrike">
                <a:solidFill>
                  <a:srgbClr val="000000"/>
                </a:solidFill>
                <a:latin typeface="Arial"/>
              </a:rPr>
              <a: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sldImg"/>
          </p:nvPr>
        </p:nvSpPr>
        <p:spPr>
          <a:xfrm>
            <a:off x="720000" y="900000"/>
            <a:ext cx="6120000" cy="3441600"/>
          </a:xfrm>
          <a:prstGeom prst="rect">
            <a:avLst/>
          </a:prstGeom>
          <a:ln w="0">
            <a:noFill/>
          </a:ln>
        </p:spPr>
      </p:sp>
      <p:sp>
        <p:nvSpPr>
          <p:cNvPr id="310"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I originally said “he-man plumbing”, </a:t>
            </a:r>
            <a:br>
              <a:rPr sz="2000"/>
            </a:br>
            <a:r>
              <a:rPr b="0" lang="en-US" sz="2000" spc="-1" strike="noStrike">
                <a:solidFill>
                  <a:srgbClr val="000000"/>
                </a:solidFill>
                <a:latin typeface="Arial"/>
              </a:rPr>
              <a:t>but was told that it is not politically correct.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720000" y="900000"/>
            <a:ext cx="6120000" cy="3441600"/>
          </a:xfrm>
          <a:prstGeom prst="rect">
            <a:avLst/>
          </a:prstGeom>
          <a:ln w="0">
            <a:noFill/>
          </a:ln>
        </p:spPr>
      </p:sp>
      <p:sp>
        <p:nvSpPr>
          <p:cNvPr id="31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http://trothtech.us/pipelines/</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is IPv6 so if you cannot reach it then try http://www.casita.net/pipelines/</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HTTPS verification is mixed but all deliverables are signed using PGP with key 0x96af6544edf138d9</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720000" y="900000"/>
            <a:ext cx="6120000" cy="3441600"/>
          </a:xfrm>
          <a:prstGeom prst="rect">
            <a:avLst/>
          </a:prstGeom>
          <a:ln w="0">
            <a:noFill/>
          </a:ln>
        </p:spPr>
      </p:sp>
      <p:sp>
        <p:nvSpPr>
          <p:cNvPr id="254" name="PlaceHolder 2"/>
          <p:cNvSpPr>
            <a:spLocks noGrp="1"/>
          </p:cNvSpPr>
          <p:nvPr>
            <p:ph type="body"/>
          </p:nvPr>
        </p:nvSpPr>
        <p:spPr>
          <a:xfrm>
            <a:off x="720000" y="4680000"/>
            <a:ext cx="6120000" cy="510012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McIlroy recognized that they could do better than holding the traffic in files. When Thompson coded-up the Unix pipe() function, the team went to tears and started feverishly writing filters.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 … </a:t>
            </a:r>
            <a:r>
              <a:rPr b="0" lang="en-US" sz="2000" spc="-1" strike="noStrike">
                <a:solidFill>
                  <a:srgbClr val="000000"/>
                </a:solidFill>
                <a:latin typeface="Arial"/>
              </a:rPr>
              <a:t>enthusiasm on the level of many VM events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t>
            </a:r>
            <a:r>
              <a:rPr b="0" lang="en-US" sz="2000" spc="-1" strike="noStrike">
                <a:solidFill>
                  <a:srgbClr val="000000"/>
                </a:solidFill>
                <a:latin typeface="Arial"/>
              </a:rPr>
              <a:t>The next day saw an unforgettable </a:t>
            </a:r>
            <a:br>
              <a:rPr sz="2000"/>
            </a:br>
            <a:r>
              <a:rPr b="0" lang="en-US" sz="2000" spc="-1" strike="noStrike">
                <a:solidFill>
                  <a:srgbClr val="000000"/>
                </a:solidFill>
                <a:latin typeface="Arial"/>
              </a:rPr>
              <a:t>orgy of one-liners as everybody </a:t>
            </a:r>
            <a:br>
              <a:rPr sz="2000"/>
            </a:br>
            <a:r>
              <a:rPr b="0" lang="en-US" sz="2000" spc="-1" strike="noStrike">
                <a:solidFill>
                  <a:srgbClr val="000000"/>
                </a:solidFill>
                <a:latin typeface="Arial"/>
              </a:rPr>
              <a:t>joined in the excitement of plumbing.”</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But … of course … with Unix and the shell it was all just unstructured byte streams.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Doug and Ken turned on the tap for the first time.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PlaceHolder 1"/>
          <p:cNvSpPr>
            <a:spLocks noGrp="1"/>
          </p:cNvSpPr>
          <p:nvPr>
            <p:ph type="sldImg"/>
          </p:nvPr>
        </p:nvSpPr>
        <p:spPr>
          <a:xfrm>
            <a:off x="720000" y="900000"/>
            <a:ext cx="6120000" cy="3441600"/>
          </a:xfrm>
          <a:prstGeom prst="rect">
            <a:avLst/>
          </a:prstGeom>
          <a:ln w="0">
            <a:noFill/>
          </a:ln>
        </p:spPr>
      </p:sp>
      <p:sp>
        <p:nvSpPr>
          <p:cNvPr id="314"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Maybe the lifeboat is Noah’s Ark.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McIlroy and Thompson for Unix pipes.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John Hartmann for CMS Pipelines.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Rob van der Heij for keeping it going.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Susan Troth for support and focus.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Martin Troth for being a booth babe.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Thanks to God for giving me </a:t>
            </a:r>
            <a:br>
              <a:rPr sz="2000"/>
            </a:br>
            <a:r>
              <a:rPr b="0" lang="en-US" sz="2000" spc="-1" strike="noStrike">
                <a:solidFill>
                  <a:srgbClr val="000000"/>
                </a:solidFill>
                <a:latin typeface="Arial"/>
              </a:rPr>
              <a:t>	</a:t>
            </a:r>
            <a:r>
              <a:rPr b="0" lang="en-US" sz="2000" spc="-1" strike="noStrike">
                <a:solidFill>
                  <a:srgbClr val="000000"/>
                </a:solidFill>
                <a:latin typeface="Arial"/>
              </a:rPr>
              <a:t>	</a:t>
            </a:r>
            <a:r>
              <a:rPr b="0" lang="en-US" sz="2000" spc="-1" strike="noStrike">
                <a:solidFill>
                  <a:srgbClr val="000000"/>
                </a:solidFill>
                <a:latin typeface="Arial"/>
              </a:rPr>
              <a:t>	</a:t>
            </a:r>
            <a:r>
              <a:rPr b="0" lang="en-US" sz="2000" spc="-1" strike="noStrike">
                <a:solidFill>
                  <a:srgbClr val="000000"/>
                </a:solidFill>
                <a:latin typeface="Arial"/>
              </a:rPr>
              <a:t>such wonderful family and friends.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720000" y="900000"/>
            <a:ext cx="6120000" cy="3441600"/>
          </a:xfrm>
          <a:prstGeom prst="rect">
            <a:avLst/>
          </a:prstGeom>
          <a:ln w="0">
            <a:noFill/>
          </a:ln>
        </p:spPr>
      </p:sp>
      <p:sp>
        <p:nvSpPr>
          <p:cNvPr id="256"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John Hartmann, of IBM Denmark, the author </a:t>
            </a:r>
            <a:br>
              <a:rPr sz="2000"/>
            </a:br>
            <a:r>
              <a:rPr b="0" lang="en-US" sz="2000" spc="-1" strike="noStrike">
                <a:solidFill>
                  <a:srgbClr val="000000"/>
                </a:solidFill>
                <a:latin typeface="Arial"/>
              </a:rPr>
              <a:t>of CMS Pipelines, has described its origin: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t>
            </a:r>
            <a:r>
              <a:rPr b="0" lang="en-US" sz="2000" spc="-1" strike="noStrike">
                <a:solidFill>
                  <a:srgbClr val="000000"/>
                </a:solidFill>
                <a:latin typeface="Arial"/>
              </a:rPr>
              <a:t>I passed through Peter Capek's office one day.</a:t>
            </a:r>
            <a:br>
              <a:rPr sz="2000"/>
            </a:br>
            <a:r>
              <a:rPr b="0" lang="en-US" sz="2000" spc="-1" strike="noStrike">
                <a:solidFill>
                  <a:srgbClr val="000000"/>
                </a:solidFill>
                <a:latin typeface="Arial"/>
              </a:rPr>
              <a:t> We can't really remember when it was - probably sometime late '80 or early '81. He had a box of the Bell Systems Technical Journal issue on UNIX4 under his table. I saw him slip a copy to someone, so I said gimme! Having read it (and ignoring their remarks about structured data), I ran off shouting from the rooftops and then began coding with both hands and my bare feet."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sldImg"/>
          </p:nvPr>
        </p:nvSpPr>
        <p:spPr>
          <a:xfrm>
            <a:off x="720000" y="900000"/>
            <a:ext cx="6120000" cy="3441600"/>
          </a:xfrm>
          <a:prstGeom prst="rect">
            <a:avLst/>
          </a:prstGeom>
          <a:ln w="0">
            <a:noFill/>
          </a:ln>
        </p:spPr>
      </p:sp>
      <p:sp>
        <p:nvSpPr>
          <p:cNvPr id="258"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I wrote a ‘</a:t>
            </a:r>
            <a:r>
              <a:rPr b="1" lang="en-US" sz="2000" spc="-1" strike="noStrike">
                <a:solidFill>
                  <a:srgbClr val="000000"/>
                </a:solidFill>
                <a:latin typeface="Courier New"/>
              </a:rPr>
              <a:t>wget</a:t>
            </a:r>
            <a:r>
              <a:rPr b="0" lang="en-US" sz="2000" spc="-1" strike="noStrike">
                <a:solidFill>
                  <a:srgbClr val="000000"/>
                </a:solidFill>
                <a:latin typeface="Arial"/>
              </a:rPr>
              <a:t>’ and a ‘</a:t>
            </a:r>
            <a:r>
              <a:rPr b="1" lang="en-US" sz="2000" spc="-1" strike="noStrike">
                <a:solidFill>
                  <a:srgbClr val="000000"/>
                </a:solidFill>
                <a:latin typeface="Courier New"/>
              </a:rPr>
              <a:t>curl</a:t>
            </a:r>
            <a:r>
              <a:rPr b="0" lang="en-US" sz="2000" spc="-1" strike="noStrike">
                <a:solidFill>
                  <a:srgbClr val="000000"/>
                </a:solidFill>
                <a:latin typeface="Arial"/>
              </a:rPr>
              <a:t>’ using </a:t>
            </a:r>
            <a:r>
              <a:rPr b="1" lang="en-US" sz="2000" spc="-1" strike="noStrike">
                <a:solidFill>
                  <a:srgbClr val="000000"/>
                </a:solidFill>
                <a:latin typeface="Courier New"/>
              </a:rPr>
              <a:t>TCPCLIENT</a:t>
            </a:r>
            <a:r>
              <a:rPr b="0" lang="en-US" sz="2000" spc="-1" strike="noStrike">
                <a:solidFill>
                  <a:srgbClr val="000000"/>
                </a:solidFill>
                <a:latin typeface="Arial"/>
              </a:rPr>
              <a:t>.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Asked Rob how to upgrade to do SSL/TLS.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a:t>
            </a:r>
            <a:r>
              <a:rPr b="0" lang="en-US" sz="2000" spc="-1" strike="noStrike">
                <a:solidFill>
                  <a:srgbClr val="000000"/>
                </a:solidFill>
                <a:latin typeface="Arial"/>
              </a:rPr>
              <a:t>Just add ‘</a:t>
            </a:r>
            <a:r>
              <a:rPr b="0" lang="en-US" sz="2000" spc="-1" strike="noStrike">
                <a:solidFill>
                  <a:srgbClr val="000000"/>
                </a:solidFill>
                <a:latin typeface="Courier New"/>
              </a:rPr>
              <a:t>SECURE</a:t>
            </a:r>
            <a:r>
              <a:rPr b="0" lang="en-US" sz="2000" spc="-1" strike="noStrike">
                <a:solidFill>
                  <a:srgbClr val="000000"/>
                </a:solidFill>
                <a:latin typeface="Arial"/>
              </a:rPr>
              <a:t>’ to </a:t>
            </a:r>
            <a:r>
              <a:rPr b="1" lang="en-US" sz="2000" spc="-1" strike="noStrike">
                <a:solidFill>
                  <a:srgbClr val="000000"/>
                </a:solidFill>
                <a:latin typeface="Courier New"/>
              </a:rPr>
              <a:t>TCPCLIENT</a:t>
            </a:r>
            <a:r>
              <a:rPr b="0" lang="en-US" sz="2000" spc="-1" strike="noStrike">
                <a:solidFill>
                  <a:srgbClr val="000000"/>
                </a:solidFill>
                <a:latin typeface="Arial"/>
              </a:rPr>
              <a:t>”.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Wow!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sldImg"/>
          </p:nvPr>
        </p:nvSpPr>
        <p:spPr>
          <a:xfrm>
            <a:off x="720000" y="900000"/>
            <a:ext cx="6120000" cy="3441600"/>
          </a:xfrm>
          <a:prstGeom prst="rect">
            <a:avLst/>
          </a:prstGeom>
          <a:ln w="0">
            <a:noFill/>
          </a:ln>
        </p:spPr>
      </p:sp>
      <p:sp>
        <p:nvSpPr>
          <p:cNvPr id="260" name="PlaceHolder 2"/>
          <p:cNvSpPr>
            <a:spLocks noGrp="1"/>
          </p:cNvSpPr>
          <p:nvPr>
            <p:ph type="body"/>
          </p:nvPr>
        </p:nvSpPr>
        <p:spPr>
          <a:xfrm>
            <a:off x="720000" y="4680000"/>
            <a:ext cx="6120000" cy="6012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Problem statement: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We want something that works like CMS Pipelines in environments where we don’t have CMS Pipelines (or even, for that matter, have CMS).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We want this without “dependency hell”.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I chose this particular LibreOffice stock layout because the stripe along the left side of each slide looks sorta like DNA. CMS Pipelines has become part of our DNA In the VM community.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Melinda Varian called Pipes “the most significant addition to CMS since REXX”.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What about AT&amp;T Streams? </a:t>
            </a: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https://en.wikipedia.org/wiki/STREAMS</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720000" y="900000"/>
            <a:ext cx="6120000" cy="3441600"/>
          </a:xfrm>
          <a:prstGeom prst="rect">
            <a:avLst/>
          </a:prstGeom>
          <a:ln w="0">
            <a:noFill/>
          </a:ln>
        </p:spPr>
      </p:sp>
      <p:sp>
        <p:nvSpPr>
          <p:cNvPr id="262"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The bakery makes donuts. In Unix style, the donuts come out one at a time. But customers typically want them boxed, quantized, in blocks of more than one.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The bakery also makes pretzels. Those come out along a different stream.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The bakery makes cupcakes too, and that’s a third stream.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720000" y="900000"/>
            <a:ext cx="6120000" cy="3441600"/>
          </a:xfrm>
          <a:prstGeom prst="rect">
            <a:avLst/>
          </a:prstGeom>
          <a:ln w="0">
            <a:noFill/>
          </a:ln>
        </p:spPr>
      </p:sp>
      <p:sp>
        <p:nvSpPr>
          <p:cNvPr id="264" name="PlaceHolder 2"/>
          <p:cNvSpPr>
            <a:spLocks noGrp="1"/>
          </p:cNvSpPr>
          <p:nvPr>
            <p:ph type="body"/>
          </p:nvPr>
        </p:nvSpPr>
        <p:spPr>
          <a:xfrm>
            <a:off x="720000" y="4680000"/>
            <a:ext cx="6120000" cy="5040000"/>
          </a:xfrm>
          <a:prstGeom prst="rect">
            <a:avLst/>
          </a:prstGeom>
          <a:noFill/>
          <a:ln w="0">
            <a:noFill/>
          </a:ln>
        </p:spPr>
        <p:txBody>
          <a:bodyPr lIns="0" rIns="0" tIns="0" bIns="0" anchor="t">
            <a:noAutofit/>
          </a:bodyPr>
          <a:p>
            <a:pPr marL="216000" indent="0">
              <a:buNone/>
            </a:pPr>
            <a:r>
              <a:rPr b="0" lang="en-US" sz="2000" spc="-1" strike="noStrike">
                <a:solidFill>
                  <a:srgbClr val="000000"/>
                </a:solidFill>
                <a:latin typeface="Arial"/>
              </a:rPr>
              <a:t>OS/2 Pipelines (OS2PIPE) version 0.99 for OS/2 </a:t>
            </a:r>
            <a:br>
              <a:rPr sz="2000"/>
            </a:br>
            <a:r>
              <a:rPr b="0" lang="en-US" sz="2000" spc="-1" strike="noStrike">
                <a:solidFill>
                  <a:srgbClr val="000000"/>
                </a:solidFill>
                <a:latin typeface="Arial"/>
              </a:rPr>
              <a:t>by Mark VanTassel circa 1993, later Frans de Bruijn (both IBM), possibly available from the OS2TOOLS repository. </a:t>
            </a:r>
            <a:r>
              <a:rPr b="0" lang="en-US" sz="2000" spc="-1" strike="noStrike">
                <a:solidFill>
                  <a:srgbClr val="000000"/>
                </a:solidFill>
                <a:latin typeface="Arial"/>
              </a:rPr>
              <a:t>very specific to OS/2, meaning (evidently) not portable. But …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Version 1.00.52 for Windows (WINPIPE) and AIX (AIXPIPE), </a:t>
            </a:r>
            <a:r>
              <a:rPr b="0" lang="en-US" sz="2000" spc="-1" strike="noStrike">
                <a:solidFill>
                  <a:srgbClr val="000000"/>
                </a:solidFill>
                <a:latin typeface="Arial"/>
              </a:rPr>
              <a:t>IBM internal and rather old.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Contributions from Ronald van der Laan (BUFFER, COLLATE, LOOKUP, SORT). </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r>
              <a:rPr b="0" lang="en-US" sz="2000" spc="-1" strike="noStrike">
                <a:solidFill>
                  <a:srgbClr val="000000"/>
                </a:solidFill>
                <a:latin typeface="Arial"/>
              </a:rPr>
              <a:t>"PCPIPES" or "PC-PIPES" by James Johnson circa 2011, more complete but much slower.</a:t>
            </a: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a:p>
            <a:pPr marL="216000" indent="0">
              <a:buNone/>
            </a:pPr>
            <a:endParaRPr b="0" lang="en-US" sz="20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NA">
    <p:spTree>
      <p:nvGrpSpPr>
        <p:cNvPr id="1" name=""/>
        <p:cNvGrpSpPr/>
        <p:nvPr/>
      </p:nvGrpSpPr>
      <p:grpSpPr>
        <a:xfrm>
          <a:off x="0" y="0"/>
          <a:ext cx="0" cy="0"/>
          <a:chOff x="0" y="0"/>
          <a:chExt cx="0" cy="0"/>
        </a:xfrm>
      </p:grpSpPr>
      <p:sp>
        <p:nvSpPr>
          <p:cNvPr id="86"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lgn="ctr">
              <a:buNone/>
            </a:pPr>
            <a:endParaRPr b="0" lang="en-US" sz="3300" spc="-1" strike="noStrike">
              <a:solidFill>
                <a:srgbClr val="050505"/>
              </a:solidFill>
              <a:latin typeface="Times New Roman"/>
            </a:endParaRPr>
          </a:p>
        </p:txBody>
      </p:sp>
      <p:sp>
        <p:nvSpPr>
          <p:cNvPr id="87"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endParaRPr b="0" lang="en-US" sz="2400" spc="-1" strike="noStrike">
              <a:solidFill>
                <a:srgbClr val="050505"/>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9F6485B3-485C-4611-89C2-780C5BB92DA6}"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NA">
    <p:spTree>
      <p:nvGrpSpPr>
        <p:cNvPr id="1" name=""/>
        <p:cNvGrpSpPr/>
        <p:nvPr/>
      </p:nvGrpSpPr>
      <p:grpSpPr>
        <a:xfrm>
          <a:off x="0" y="0"/>
          <a:ext cx="0" cy="0"/>
          <a:chOff x="0" y="0"/>
          <a:chExt cx="0" cy="0"/>
        </a:xfrm>
      </p:grpSpPr>
      <p:sp>
        <p:nvSpPr>
          <p:cNvPr id="88"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lgn="ctr">
              <a:buNone/>
            </a:pPr>
            <a:endParaRPr b="0" lang="en-US" sz="3300" spc="-1" strike="noStrike">
              <a:solidFill>
                <a:srgbClr val="050505"/>
              </a:solidFill>
              <a:latin typeface="Times New Roman"/>
            </a:endParaRPr>
          </a:p>
        </p:txBody>
      </p:sp>
      <p:sp>
        <p:nvSpPr>
          <p:cNvPr id="89" name="PlaceHolder 2"/>
          <p:cNvSpPr>
            <a:spLocks noGrp="1"/>
          </p:cNvSpPr>
          <p:nvPr>
            <p:ph type="subTitle"/>
          </p:nvPr>
        </p:nvSpPr>
        <p:spPr>
          <a:xfrm>
            <a:off x="1620000" y="1368000"/>
            <a:ext cx="8100000" cy="328824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204A282E-AB58-4B7B-A912-F4F1D449A16F}" type="slidenum">
              <a:t>&lt;#&gt;</a:t>
            </a:fld>
          </a:p>
        </p:txBody>
      </p:sp>
      <p:sp>
        <p:nvSpPr>
          <p:cNvPr id="6" name="PlaceHolder 5"/>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lgn="ctr">
              <a:buNone/>
            </a:pPr>
            <a:r>
              <a:rPr b="0" lang="en-US" sz="3300" spc="-1" strike="noStrike">
                <a:solidFill>
                  <a:srgbClr val="050505"/>
                </a:solidFill>
                <a:latin typeface="Times New Roman"/>
              </a:rPr>
              <a:t>Click to edit the title text format</a:t>
            </a:r>
            <a:endParaRPr b="0" lang="en-US" sz="3300" spc="-1" strike="noStrike">
              <a:solidFill>
                <a:srgbClr val="050505"/>
              </a:solidFill>
              <a:latin typeface="Times New Roman"/>
            </a:endParaRPr>
          </a:p>
        </p:txBody>
      </p:sp>
      <p:sp>
        <p:nvSpPr>
          <p:cNvPr id="1" name="PlaceHolder 2"/>
          <p:cNvSpPr>
            <a:spLocks noGrp="1"/>
          </p:cNvSpPr>
          <p:nvPr>
            <p:ph type="body"/>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Click to edit the outline text format</a:t>
            </a:r>
            <a:endParaRPr b="0" lang="en-US" sz="2400" spc="-1" strike="noStrike">
              <a:solidFill>
                <a:srgbClr val="050505"/>
              </a:solidFill>
              <a:latin typeface="Arial"/>
            </a:endParaRPr>
          </a:p>
          <a:p>
            <a:pPr lvl="1" marL="864000" indent="-324000">
              <a:spcAft>
                <a:spcPts val="848"/>
              </a:spcAft>
              <a:buClr>
                <a:srgbClr val="000000"/>
              </a:buClr>
              <a:buSzPct val="40000"/>
              <a:buFont typeface="Wingdings" charset="2"/>
              <a:buChar char=""/>
            </a:pPr>
            <a:r>
              <a:rPr b="0" lang="en-US" sz="2100" spc="-1" strike="noStrike">
                <a:solidFill>
                  <a:srgbClr val="050505"/>
                </a:solidFill>
                <a:latin typeface="Arial"/>
              </a:rPr>
              <a:t>Second Outline Level</a:t>
            </a:r>
            <a:endParaRPr b="0" lang="en-US" sz="2100" spc="-1" strike="noStrike">
              <a:solidFill>
                <a:srgbClr val="050505"/>
              </a:solidFill>
              <a:latin typeface="Arial"/>
            </a:endParaRPr>
          </a:p>
          <a:p>
            <a:pPr lvl="2" marL="1296000" indent="-288000">
              <a:spcAft>
                <a:spcPts val="632"/>
              </a:spcAft>
              <a:buClr>
                <a:srgbClr val="000000"/>
              </a:buClr>
              <a:buSzPct val="40000"/>
              <a:buFont typeface="Wingdings" charset="2"/>
              <a:buChar char=""/>
            </a:pPr>
            <a:r>
              <a:rPr b="0" lang="en-US" sz="1800" spc="-1" strike="noStrike">
                <a:solidFill>
                  <a:srgbClr val="050505"/>
                </a:solidFill>
                <a:latin typeface="Arial"/>
              </a:rPr>
              <a:t>Third Outline Level</a:t>
            </a:r>
            <a:endParaRPr b="0" lang="en-US" sz="1800" spc="-1" strike="noStrike">
              <a:solidFill>
                <a:srgbClr val="050505"/>
              </a:solidFill>
              <a:latin typeface="Arial"/>
            </a:endParaRPr>
          </a:p>
          <a:p>
            <a:pPr lvl="3" marL="1728000" indent="-216000">
              <a:spcAft>
                <a:spcPts val="422"/>
              </a:spcAft>
              <a:buClr>
                <a:srgbClr val="000000"/>
              </a:buClr>
              <a:buSzPct val="40000"/>
              <a:buFont typeface="Wingdings" charset="2"/>
              <a:buChar char=""/>
            </a:pPr>
            <a:r>
              <a:rPr b="0" lang="en-US" sz="1500" spc="-1" strike="noStrike">
                <a:solidFill>
                  <a:srgbClr val="050505"/>
                </a:solidFill>
                <a:latin typeface="Arial"/>
              </a:rPr>
              <a:t>Fourth Outline Level</a:t>
            </a:r>
            <a:endParaRPr b="0" lang="en-US" sz="1500" spc="-1" strike="noStrike">
              <a:solidFill>
                <a:srgbClr val="050505"/>
              </a:solidFill>
              <a:latin typeface="Arial"/>
            </a:endParaRPr>
          </a:p>
          <a:p>
            <a:pPr lvl="4" marL="2160000" indent="-216000">
              <a:spcAft>
                <a:spcPts val="210"/>
              </a:spcAft>
              <a:buClr>
                <a:srgbClr val="000000"/>
              </a:buClr>
              <a:buSzPct val="40000"/>
              <a:buFont typeface="Wingdings" charset="2"/>
              <a:buChar char=""/>
            </a:pPr>
            <a:r>
              <a:rPr b="0" lang="en-US" sz="1500" spc="-1" strike="noStrike">
                <a:solidFill>
                  <a:srgbClr val="050505"/>
                </a:solidFill>
                <a:latin typeface="Arial"/>
              </a:rPr>
              <a:t>Fifth Outline Level</a:t>
            </a:r>
            <a:endParaRPr b="0" lang="en-US" sz="1500" spc="-1" strike="noStrike">
              <a:solidFill>
                <a:srgbClr val="050505"/>
              </a:solidFill>
              <a:latin typeface="Arial"/>
            </a:endParaRPr>
          </a:p>
          <a:p>
            <a:pPr lvl="5" marL="2592000" indent="-216000">
              <a:spcAft>
                <a:spcPts val="210"/>
              </a:spcAft>
              <a:buClr>
                <a:srgbClr val="000000"/>
              </a:buClr>
              <a:buSzPct val="40000"/>
              <a:buFont typeface="Wingdings" charset="2"/>
              <a:buChar char=""/>
            </a:pPr>
            <a:r>
              <a:rPr b="0" lang="en-US" sz="1500" spc="-1" strike="noStrike">
                <a:solidFill>
                  <a:srgbClr val="050505"/>
                </a:solidFill>
                <a:latin typeface="Arial"/>
              </a:rPr>
              <a:t>Sixth Outline Level</a:t>
            </a:r>
            <a:endParaRPr b="0" lang="en-US" sz="1500" spc="-1" strike="noStrike">
              <a:solidFill>
                <a:srgbClr val="050505"/>
              </a:solidFill>
              <a:latin typeface="Arial"/>
            </a:endParaRPr>
          </a:p>
          <a:p>
            <a:pPr lvl="6" marL="3024000" indent="-216000">
              <a:spcAft>
                <a:spcPts val="210"/>
              </a:spcAft>
              <a:buClr>
                <a:srgbClr val="000000"/>
              </a:buClr>
              <a:buSzPct val="40000"/>
              <a:buFont typeface="Wingdings" charset="2"/>
              <a:buChar char=""/>
            </a:pPr>
            <a:r>
              <a:rPr b="0" lang="en-US" sz="1500" spc="-1" strike="noStrike">
                <a:solidFill>
                  <a:srgbClr val="050505"/>
                </a:solidFill>
                <a:latin typeface="Arial"/>
              </a:rPr>
              <a:t>Seventh Outline Level</a:t>
            </a:r>
            <a:endParaRPr b="0" lang="en-US" sz="1500" spc="-1" strike="noStrike">
              <a:solidFill>
                <a:srgbClr val="050505"/>
              </a:solidFill>
              <a:latin typeface="Arial"/>
            </a:endParaRPr>
          </a:p>
        </p:txBody>
      </p:sp>
      <p:sp>
        <p:nvSpPr>
          <p:cNvPr id="2" name="PlaceHolder 3"/>
          <p:cNvSpPr>
            <a:spLocks noGrp="1"/>
          </p:cNvSpPr>
          <p:nvPr>
            <p:ph type="dt" idx="1"/>
          </p:nvPr>
        </p:nvSpPr>
        <p:spPr>
          <a:xfrm>
            <a:off x="1584000" y="5164920"/>
            <a:ext cx="2348280" cy="3906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Arial"/>
              </a:defRPr>
            </a:lvl1pPr>
          </a:lstStyle>
          <a:p>
            <a:pPr indent="0">
              <a:buNone/>
            </a:pPr>
            <a:r>
              <a:rPr b="0" lang="en-US" sz="1400" spc="-1" strike="noStrike">
                <a:solidFill>
                  <a:srgbClr val="000000"/>
                </a:solidFill>
                <a:latin typeface="Arial"/>
              </a:rPr>
              <a:t>&lt;date/time&gt;</a:t>
            </a:r>
            <a:endParaRPr b="0" lang="en-US" sz="1400" spc="-1" strike="noStrike">
              <a:solidFill>
                <a:srgbClr val="000000"/>
              </a:solidFill>
              <a:latin typeface="Arial"/>
            </a:endParaRPr>
          </a:p>
        </p:txBody>
      </p:sp>
      <p:sp>
        <p:nvSpPr>
          <p:cNvPr id="3" name="PlaceHolder 4"/>
          <p:cNvSpPr>
            <a:spLocks noGrp="1"/>
          </p:cNvSpPr>
          <p:nvPr>
            <p:ph type="ftr" idx="2"/>
          </p:nvPr>
        </p:nvSpPr>
        <p:spPr>
          <a:xfrm>
            <a:off x="3987000" y="5164920"/>
            <a:ext cx="3195000" cy="39060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Arial"/>
              </a:defRPr>
            </a:lvl1pPr>
          </a:lstStyle>
          <a:p>
            <a:pPr indent="0" algn="r">
              <a:buNone/>
            </a:pPr>
            <a:r>
              <a:rPr b="0" lang="en-US" sz="1400" spc="-1" strike="noStrike">
                <a:solidFill>
                  <a:srgbClr val="000000"/>
                </a:solidFill>
                <a:latin typeface="Arial"/>
              </a:rPr>
              <a:t>&lt;footer&gt;</a:t>
            </a:r>
            <a:endParaRPr b="0" lang="en-US" sz="1400" spc="-1" strike="noStrike">
              <a:solidFill>
                <a:srgbClr val="000000"/>
              </a:solidFill>
              <a:latin typeface="Arial"/>
            </a:endParaRPr>
          </a:p>
        </p:txBody>
      </p:sp>
      <p:sp>
        <p:nvSpPr>
          <p:cNvPr id="4" name="PlaceHolder 5"/>
          <p:cNvSpPr>
            <a:spLocks noGrp="1"/>
          </p:cNvSpPr>
          <p:nvPr>
            <p:ph type="sldNum" idx="3"/>
          </p:nvPr>
        </p:nvSpPr>
        <p:spPr>
          <a:xfrm>
            <a:off x="7227000" y="5164920"/>
            <a:ext cx="2348280" cy="39060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Arial"/>
              </a:defRPr>
            </a:lvl1pPr>
          </a:lstStyle>
          <a:p>
            <a:pPr indent="0" algn="r">
              <a:buNone/>
            </a:pPr>
            <a:fld id="{7C34C183-41C1-4452-82E9-9E2727C7B402}"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cxnSp>
        <p:nvCxnSpPr>
          <p:cNvPr id="5" name=""/>
          <p:cNvCxnSpPr>
            <a:stCxn id="6" idx="6"/>
            <a:endCxn id="7" idx="2"/>
          </p:cNvCxnSpPr>
          <p:nvPr/>
        </p:nvCxnSpPr>
        <p:spPr>
          <a:xfrm>
            <a:off x="540000" y="306360"/>
            <a:ext cx="720360" cy="360"/>
          </a:xfrm>
          <a:prstGeom prst="bentConnector3">
            <a:avLst>
              <a:gd name="adj1" fmla="val 13800"/>
            </a:avLst>
          </a:prstGeom>
          <a:ln w="18000">
            <a:solidFill>
              <a:srgbClr val="2a6099"/>
            </a:solidFill>
            <a:round/>
            <a:headEnd len="med" type="triangle" w="med"/>
          </a:ln>
        </p:spPr>
      </p:cxnSp>
      <p:cxnSp>
        <p:nvCxnSpPr>
          <p:cNvPr id="8" name=""/>
          <p:cNvCxnSpPr>
            <a:stCxn id="9" idx="6"/>
            <a:endCxn id="10" idx="2"/>
          </p:cNvCxnSpPr>
          <p:nvPr/>
        </p:nvCxnSpPr>
        <p:spPr>
          <a:xfrm>
            <a:off x="720000" y="486360"/>
            <a:ext cx="360360" cy="360"/>
          </a:xfrm>
          <a:prstGeom prst="bentConnector3">
            <a:avLst>
              <a:gd name="adj1" fmla="val 27600"/>
            </a:avLst>
          </a:prstGeom>
          <a:ln w="18000">
            <a:solidFill>
              <a:srgbClr val="2a6099"/>
            </a:solidFill>
            <a:round/>
            <a:headEnd len="med" type="triangle" w="med"/>
          </a:ln>
        </p:spPr>
      </p:cxnSp>
      <p:cxnSp>
        <p:nvCxnSpPr>
          <p:cNvPr id="11" name=""/>
          <p:cNvCxnSpPr>
            <a:stCxn id="12" idx="6"/>
            <a:endCxn id="13" idx="2"/>
          </p:cNvCxnSpPr>
          <p:nvPr/>
        </p:nvCxnSpPr>
        <p:spPr>
          <a:xfrm>
            <a:off x="864000" y="702360"/>
            <a:ext cx="72360" cy="360"/>
          </a:xfrm>
          <a:prstGeom prst="bentConnector3">
            <a:avLst>
              <a:gd name="adj1" fmla="val 138000"/>
            </a:avLst>
          </a:prstGeom>
          <a:ln w="18000">
            <a:solidFill>
              <a:srgbClr val="2a6099"/>
            </a:solidFill>
            <a:round/>
            <a:headEnd len="med" type="triangle" w="med"/>
          </a:ln>
        </p:spPr>
      </p:cxnSp>
      <p:cxnSp>
        <p:nvCxnSpPr>
          <p:cNvPr id="14" name=""/>
          <p:cNvCxnSpPr>
            <a:stCxn id="15" idx="6"/>
            <a:endCxn id="16" idx="2"/>
          </p:cNvCxnSpPr>
          <p:nvPr/>
        </p:nvCxnSpPr>
        <p:spPr>
          <a:xfrm>
            <a:off x="720000" y="126360"/>
            <a:ext cx="360360" cy="360"/>
          </a:xfrm>
          <a:prstGeom prst="bentConnector3">
            <a:avLst>
              <a:gd name="adj1" fmla="val 27600"/>
            </a:avLst>
          </a:prstGeom>
          <a:ln w="18000">
            <a:solidFill>
              <a:srgbClr val="2a6099"/>
            </a:solidFill>
            <a:round/>
            <a:headEnd len="med" type="triangle" w="med"/>
          </a:ln>
        </p:spPr>
      </p:cxnSp>
      <p:cxnSp>
        <p:nvCxnSpPr>
          <p:cNvPr id="17" name=""/>
          <p:cNvCxnSpPr>
            <a:stCxn id="18" idx="6"/>
            <a:endCxn id="19" idx="2"/>
          </p:cNvCxnSpPr>
          <p:nvPr/>
        </p:nvCxnSpPr>
        <p:spPr>
          <a:xfrm>
            <a:off x="864000" y="954360"/>
            <a:ext cx="72360" cy="360"/>
          </a:xfrm>
          <a:prstGeom prst="bentConnector3">
            <a:avLst>
              <a:gd name="adj1" fmla="val 138000"/>
            </a:avLst>
          </a:prstGeom>
          <a:ln w="18000">
            <a:solidFill>
              <a:srgbClr val="2a6099"/>
            </a:solidFill>
            <a:round/>
            <a:headEnd len="med" type="triangle" w="med"/>
          </a:ln>
        </p:spPr>
      </p:cxnSp>
      <p:cxnSp>
        <p:nvCxnSpPr>
          <p:cNvPr id="20" name=""/>
          <p:cNvCxnSpPr>
            <a:stCxn id="21" idx="6"/>
            <a:endCxn id="22" idx="2"/>
          </p:cNvCxnSpPr>
          <p:nvPr/>
        </p:nvCxnSpPr>
        <p:spPr>
          <a:xfrm rot="10800000">
            <a:off x="540000" y="1350360"/>
            <a:ext cx="720360" cy="360"/>
          </a:xfrm>
          <a:prstGeom prst="bentConnector3">
            <a:avLst>
              <a:gd name="adj1" fmla="val 13800"/>
            </a:avLst>
          </a:prstGeom>
          <a:ln w="18000">
            <a:solidFill>
              <a:srgbClr val="2a6099"/>
            </a:solidFill>
            <a:round/>
            <a:headEnd len="med" type="triangle" w="med"/>
          </a:ln>
        </p:spPr>
      </p:cxnSp>
      <p:cxnSp>
        <p:nvCxnSpPr>
          <p:cNvPr id="23" name=""/>
          <p:cNvCxnSpPr>
            <a:stCxn id="24" idx="6"/>
            <a:endCxn id="25" idx="2"/>
          </p:cNvCxnSpPr>
          <p:nvPr/>
        </p:nvCxnSpPr>
        <p:spPr>
          <a:xfrm rot="10800000">
            <a:off x="720000" y="1170360"/>
            <a:ext cx="360360" cy="360"/>
          </a:xfrm>
          <a:prstGeom prst="bentConnector3">
            <a:avLst>
              <a:gd name="adj1" fmla="val 27600"/>
            </a:avLst>
          </a:prstGeom>
          <a:ln w="18000">
            <a:solidFill>
              <a:srgbClr val="2a6099"/>
            </a:solidFill>
            <a:round/>
            <a:headEnd len="med" type="triangle" w="med"/>
          </a:ln>
        </p:spPr>
      </p:cxnSp>
      <p:cxnSp>
        <p:nvCxnSpPr>
          <p:cNvPr id="26" name=""/>
          <p:cNvCxnSpPr>
            <a:stCxn id="27" idx="6"/>
            <a:endCxn id="28" idx="2"/>
          </p:cNvCxnSpPr>
          <p:nvPr/>
        </p:nvCxnSpPr>
        <p:spPr>
          <a:xfrm rot="10800000">
            <a:off x="720000" y="1530360"/>
            <a:ext cx="360360" cy="360"/>
          </a:xfrm>
          <a:prstGeom prst="bentConnector3">
            <a:avLst>
              <a:gd name="adj1" fmla="val 27600"/>
            </a:avLst>
          </a:prstGeom>
          <a:ln w="18000">
            <a:solidFill>
              <a:srgbClr val="2a6099"/>
            </a:solidFill>
            <a:round/>
            <a:headEnd len="med" type="triangle" w="med"/>
          </a:ln>
        </p:spPr>
      </p:cxnSp>
      <p:cxnSp>
        <p:nvCxnSpPr>
          <p:cNvPr id="29" name=""/>
          <p:cNvCxnSpPr>
            <a:stCxn id="30" idx="6"/>
            <a:endCxn id="31" idx="2"/>
          </p:cNvCxnSpPr>
          <p:nvPr/>
        </p:nvCxnSpPr>
        <p:spPr>
          <a:xfrm rot="10800000">
            <a:off x="864000" y="1746360"/>
            <a:ext cx="72360" cy="360"/>
          </a:xfrm>
          <a:prstGeom prst="bentConnector3">
            <a:avLst>
              <a:gd name="adj1" fmla="val 138000"/>
            </a:avLst>
          </a:prstGeom>
          <a:ln w="18000">
            <a:solidFill>
              <a:srgbClr val="2a6099"/>
            </a:solidFill>
            <a:round/>
            <a:headEnd len="med" type="triangle" w="med"/>
          </a:ln>
        </p:spPr>
      </p:cxnSp>
      <p:cxnSp>
        <p:nvCxnSpPr>
          <p:cNvPr id="32" name=""/>
          <p:cNvCxnSpPr>
            <a:stCxn id="33" idx="6"/>
            <a:endCxn id="34" idx="2"/>
          </p:cNvCxnSpPr>
          <p:nvPr/>
        </p:nvCxnSpPr>
        <p:spPr>
          <a:xfrm rot="10800000">
            <a:off x="864000" y="1998360"/>
            <a:ext cx="72360" cy="360"/>
          </a:xfrm>
          <a:prstGeom prst="bentConnector3">
            <a:avLst>
              <a:gd name="adj1" fmla="val 138000"/>
            </a:avLst>
          </a:prstGeom>
          <a:ln w="18000">
            <a:solidFill>
              <a:srgbClr val="2a6099"/>
            </a:solidFill>
            <a:round/>
            <a:headEnd len="med" type="triangle" w="med"/>
          </a:ln>
        </p:spPr>
      </p:cxnSp>
      <p:cxnSp>
        <p:nvCxnSpPr>
          <p:cNvPr id="35" name=""/>
          <p:cNvCxnSpPr>
            <a:stCxn id="36" idx="6"/>
            <a:endCxn id="37" idx="2"/>
          </p:cNvCxnSpPr>
          <p:nvPr/>
        </p:nvCxnSpPr>
        <p:spPr>
          <a:xfrm>
            <a:off x="540000" y="2394360"/>
            <a:ext cx="720360" cy="360"/>
          </a:xfrm>
          <a:prstGeom prst="bentConnector3">
            <a:avLst>
              <a:gd name="adj1" fmla="val 13800"/>
            </a:avLst>
          </a:prstGeom>
          <a:ln w="18000">
            <a:solidFill>
              <a:srgbClr val="2a6099"/>
            </a:solidFill>
            <a:round/>
            <a:headEnd len="med" type="triangle" w="med"/>
          </a:ln>
        </p:spPr>
      </p:cxnSp>
      <p:cxnSp>
        <p:nvCxnSpPr>
          <p:cNvPr id="38" name=""/>
          <p:cNvCxnSpPr>
            <a:stCxn id="39" idx="6"/>
            <a:endCxn id="40" idx="2"/>
          </p:cNvCxnSpPr>
          <p:nvPr/>
        </p:nvCxnSpPr>
        <p:spPr>
          <a:xfrm>
            <a:off x="720000" y="2214360"/>
            <a:ext cx="360360" cy="360"/>
          </a:xfrm>
          <a:prstGeom prst="bentConnector3">
            <a:avLst>
              <a:gd name="adj1" fmla="val 27600"/>
            </a:avLst>
          </a:prstGeom>
          <a:ln w="18000">
            <a:solidFill>
              <a:srgbClr val="2a6099"/>
            </a:solidFill>
            <a:round/>
            <a:headEnd len="med" type="triangle" w="med"/>
          </a:ln>
        </p:spPr>
      </p:cxnSp>
      <p:cxnSp>
        <p:nvCxnSpPr>
          <p:cNvPr id="41" name=""/>
          <p:cNvCxnSpPr>
            <a:stCxn id="42" idx="6"/>
            <a:endCxn id="43" idx="2"/>
          </p:cNvCxnSpPr>
          <p:nvPr/>
        </p:nvCxnSpPr>
        <p:spPr>
          <a:xfrm>
            <a:off x="720000" y="2583720"/>
            <a:ext cx="360360" cy="360"/>
          </a:xfrm>
          <a:prstGeom prst="bentConnector3">
            <a:avLst>
              <a:gd name="adj1" fmla="val 27600"/>
            </a:avLst>
          </a:prstGeom>
          <a:ln w="18000">
            <a:solidFill>
              <a:srgbClr val="2a6099"/>
            </a:solidFill>
            <a:round/>
            <a:headEnd len="med" type="triangle" w="med"/>
          </a:ln>
        </p:spPr>
      </p:cxnSp>
      <p:cxnSp>
        <p:nvCxnSpPr>
          <p:cNvPr id="44" name=""/>
          <p:cNvCxnSpPr>
            <a:stCxn id="45" idx="6"/>
            <a:endCxn id="46" idx="2"/>
          </p:cNvCxnSpPr>
          <p:nvPr/>
        </p:nvCxnSpPr>
        <p:spPr>
          <a:xfrm>
            <a:off x="864000" y="2799720"/>
            <a:ext cx="72360" cy="360"/>
          </a:xfrm>
          <a:prstGeom prst="bentConnector3">
            <a:avLst>
              <a:gd name="adj1" fmla="val 138000"/>
            </a:avLst>
          </a:prstGeom>
          <a:ln w="18000">
            <a:solidFill>
              <a:srgbClr val="2a6099"/>
            </a:solidFill>
            <a:round/>
            <a:headEnd len="med" type="triangle" w="med"/>
          </a:ln>
        </p:spPr>
      </p:cxnSp>
      <p:cxnSp>
        <p:nvCxnSpPr>
          <p:cNvPr id="47" name=""/>
          <p:cNvCxnSpPr>
            <a:stCxn id="48" idx="6"/>
            <a:endCxn id="49" idx="2"/>
          </p:cNvCxnSpPr>
          <p:nvPr/>
        </p:nvCxnSpPr>
        <p:spPr>
          <a:xfrm>
            <a:off x="864000" y="3051720"/>
            <a:ext cx="72360" cy="360"/>
          </a:xfrm>
          <a:prstGeom prst="bentConnector3">
            <a:avLst>
              <a:gd name="adj1" fmla="val 138000"/>
            </a:avLst>
          </a:prstGeom>
          <a:ln w="18000">
            <a:solidFill>
              <a:srgbClr val="2a6099"/>
            </a:solidFill>
            <a:round/>
            <a:headEnd len="med" type="triangle" w="med"/>
          </a:ln>
        </p:spPr>
      </p:cxnSp>
      <p:cxnSp>
        <p:nvCxnSpPr>
          <p:cNvPr id="50" name=""/>
          <p:cNvCxnSpPr>
            <a:stCxn id="51" idx="6"/>
            <a:endCxn id="52" idx="2"/>
          </p:cNvCxnSpPr>
          <p:nvPr/>
        </p:nvCxnSpPr>
        <p:spPr>
          <a:xfrm rot="10800000">
            <a:off x="540000" y="3447720"/>
            <a:ext cx="720360" cy="360"/>
          </a:xfrm>
          <a:prstGeom prst="bentConnector3">
            <a:avLst>
              <a:gd name="adj1" fmla="val 13800"/>
            </a:avLst>
          </a:prstGeom>
          <a:ln w="18000">
            <a:solidFill>
              <a:srgbClr val="2a6099"/>
            </a:solidFill>
            <a:round/>
            <a:headEnd len="med" type="triangle" w="med"/>
          </a:ln>
        </p:spPr>
      </p:cxnSp>
      <p:cxnSp>
        <p:nvCxnSpPr>
          <p:cNvPr id="53" name=""/>
          <p:cNvCxnSpPr>
            <a:stCxn id="54" idx="6"/>
            <a:endCxn id="55" idx="2"/>
          </p:cNvCxnSpPr>
          <p:nvPr/>
        </p:nvCxnSpPr>
        <p:spPr>
          <a:xfrm rot="10800000">
            <a:off x="738720" y="3267720"/>
            <a:ext cx="360360" cy="360"/>
          </a:xfrm>
          <a:prstGeom prst="bentConnector3">
            <a:avLst>
              <a:gd name="adj1" fmla="val 27600"/>
            </a:avLst>
          </a:prstGeom>
          <a:ln w="18000">
            <a:solidFill>
              <a:srgbClr val="2a6099"/>
            </a:solidFill>
            <a:round/>
            <a:headEnd len="med" type="triangle" w="med"/>
          </a:ln>
        </p:spPr>
      </p:cxnSp>
      <p:cxnSp>
        <p:nvCxnSpPr>
          <p:cNvPr id="56" name=""/>
          <p:cNvCxnSpPr>
            <a:stCxn id="57" idx="6"/>
            <a:endCxn id="58" idx="2"/>
          </p:cNvCxnSpPr>
          <p:nvPr/>
        </p:nvCxnSpPr>
        <p:spPr>
          <a:xfrm rot="10800000">
            <a:off x="729360" y="3636720"/>
            <a:ext cx="360360" cy="360"/>
          </a:xfrm>
          <a:prstGeom prst="bentConnector3">
            <a:avLst>
              <a:gd name="adj1" fmla="val 27600"/>
            </a:avLst>
          </a:prstGeom>
          <a:ln w="18000">
            <a:solidFill>
              <a:srgbClr val="2a6099"/>
            </a:solidFill>
            <a:round/>
            <a:headEnd len="med" type="triangle" w="med"/>
          </a:ln>
        </p:spPr>
      </p:cxnSp>
      <p:cxnSp>
        <p:nvCxnSpPr>
          <p:cNvPr id="59" name=""/>
          <p:cNvCxnSpPr>
            <a:stCxn id="60" idx="6"/>
            <a:endCxn id="61" idx="2"/>
          </p:cNvCxnSpPr>
          <p:nvPr/>
        </p:nvCxnSpPr>
        <p:spPr>
          <a:xfrm rot="10800000">
            <a:off x="873360" y="3852720"/>
            <a:ext cx="72360" cy="360"/>
          </a:xfrm>
          <a:prstGeom prst="bentConnector3">
            <a:avLst>
              <a:gd name="adj1" fmla="val 138000"/>
            </a:avLst>
          </a:prstGeom>
          <a:ln w="18000">
            <a:solidFill>
              <a:srgbClr val="2a6099"/>
            </a:solidFill>
            <a:round/>
            <a:headEnd len="med" type="triangle" w="med"/>
          </a:ln>
        </p:spPr>
      </p:cxnSp>
      <p:cxnSp>
        <p:nvCxnSpPr>
          <p:cNvPr id="62" name=""/>
          <p:cNvCxnSpPr>
            <a:stCxn id="63" idx="6"/>
            <a:endCxn id="64" idx="2"/>
          </p:cNvCxnSpPr>
          <p:nvPr/>
        </p:nvCxnSpPr>
        <p:spPr>
          <a:xfrm rot="10800000">
            <a:off x="873360" y="4104720"/>
            <a:ext cx="72360" cy="360"/>
          </a:xfrm>
          <a:prstGeom prst="bentConnector3">
            <a:avLst>
              <a:gd name="adj1" fmla="val 138000"/>
            </a:avLst>
          </a:prstGeom>
          <a:ln w="18000">
            <a:solidFill>
              <a:srgbClr val="2a6099"/>
            </a:solidFill>
            <a:round/>
            <a:headEnd len="med" type="triangle" w="med"/>
          </a:ln>
        </p:spPr>
      </p:cxnSp>
      <p:cxnSp>
        <p:nvCxnSpPr>
          <p:cNvPr id="65" name=""/>
          <p:cNvCxnSpPr>
            <a:stCxn id="66" idx="6"/>
            <a:endCxn id="67" idx="2"/>
          </p:cNvCxnSpPr>
          <p:nvPr/>
        </p:nvCxnSpPr>
        <p:spPr>
          <a:xfrm>
            <a:off x="549360" y="4500720"/>
            <a:ext cx="720360" cy="360"/>
          </a:xfrm>
          <a:prstGeom prst="bentConnector3">
            <a:avLst>
              <a:gd name="adj1" fmla="val 13800"/>
            </a:avLst>
          </a:prstGeom>
          <a:ln w="18000">
            <a:solidFill>
              <a:srgbClr val="2a6099"/>
            </a:solidFill>
            <a:round/>
            <a:headEnd len="med" type="triangle" w="med"/>
          </a:ln>
        </p:spPr>
      </p:cxnSp>
      <p:cxnSp>
        <p:nvCxnSpPr>
          <p:cNvPr id="68" name=""/>
          <p:cNvCxnSpPr>
            <a:stCxn id="69" idx="6"/>
            <a:endCxn id="70" idx="2"/>
          </p:cNvCxnSpPr>
          <p:nvPr/>
        </p:nvCxnSpPr>
        <p:spPr>
          <a:xfrm>
            <a:off x="729360" y="4320720"/>
            <a:ext cx="360360" cy="360"/>
          </a:xfrm>
          <a:prstGeom prst="bentConnector3">
            <a:avLst>
              <a:gd name="adj1" fmla="val 27600"/>
            </a:avLst>
          </a:prstGeom>
          <a:ln w="18000">
            <a:solidFill>
              <a:srgbClr val="2a6099"/>
            </a:solidFill>
            <a:round/>
            <a:headEnd len="med" type="triangle" w="med"/>
          </a:ln>
        </p:spPr>
      </p:cxnSp>
      <p:cxnSp>
        <p:nvCxnSpPr>
          <p:cNvPr id="71" name=""/>
          <p:cNvCxnSpPr>
            <a:stCxn id="72" idx="6"/>
            <a:endCxn id="73" idx="2"/>
          </p:cNvCxnSpPr>
          <p:nvPr/>
        </p:nvCxnSpPr>
        <p:spPr>
          <a:xfrm>
            <a:off x="729360" y="4680720"/>
            <a:ext cx="360360" cy="360"/>
          </a:xfrm>
          <a:prstGeom prst="bentConnector3">
            <a:avLst>
              <a:gd name="adj1" fmla="val 27600"/>
            </a:avLst>
          </a:prstGeom>
          <a:ln w="18000">
            <a:solidFill>
              <a:srgbClr val="2a6099"/>
            </a:solidFill>
            <a:round/>
            <a:headEnd len="med" type="triangle" w="med"/>
          </a:ln>
        </p:spPr>
      </p:cxnSp>
      <p:cxnSp>
        <p:nvCxnSpPr>
          <p:cNvPr id="74" name=""/>
          <p:cNvCxnSpPr>
            <a:stCxn id="75" idx="6"/>
            <a:endCxn id="76" idx="2"/>
          </p:cNvCxnSpPr>
          <p:nvPr/>
        </p:nvCxnSpPr>
        <p:spPr>
          <a:xfrm>
            <a:off x="873360" y="4896720"/>
            <a:ext cx="72360" cy="360"/>
          </a:xfrm>
          <a:prstGeom prst="bentConnector3">
            <a:avLst>
              <a:gd name="adj1" fmla="val 138000"/>
            </a:avLst>
          </a:prstGeom>
          <a:ln w="18000">
            <a:solidFill>
              <a:srgbClr val="2a6099"/>
            </a:solidFill>
            <a:round/>
            <a:headEnd len="med" type="triangle" w="med"/>
          </a:ln>
        </p:spPr>
      </p:cxnSp>
      <p:cxnSp>
        <p:nvCxnSpPr>
          <p:cNvPr id="77" name=""/>
          <p:cNvCxnSpPr>
            <a:stCxn id="78" idx="6"/>
            <a:endCxn id="79" idx="2"/>
          </p:cNvCxnSpPr>
          <p:nvPr/>
        </p:nvCxnSpPr>
        <p:spPr>
          <a:xfrm>
            <a:off x="873360" y="5148720"/>
            <a:ext cx="72360" cy="360"/>
          </a:xfrm>
          <a:prstGeom prst="bentConnector3">
            <a:avLst>
              <a:gd name="adj1" fmla="val 138000"/>
            </a:avLst>
          </a:prstGeom>
          <a:ln w="18000">
            <a:solidFill>
              <a:srgbClr val="2a6099"/>
            </a:solidFill>
            <a:round/>
            <a:headEnd len="med" type="triangle" w="med"/>
          </a:ln>
        </p:spPr>
      </p:cxnSp>
      <p:cxnSp>
        <p:nvCxnSpPr>
          <p:cNvPr id="80" name=""/>
          <p:cNvCxnSpPr>
            <a:stCxn id="81" idx="6"/>
            <a:endCxn id="82" idx="2"/>
          </p:cNvCxnSpPr>
          <p:nvPr/>
        </p:nvCxnSpPr>
        <p:spPr>
          <a:xfrm rot="10800000">
            <a:off x="549360" y="5544720"/>
            <a:ext cx="720360" cy="360"/>
          </a:xfrm>
          <a:prstGeom prst="bentConnector3">
            <a:avLst>
              <a:gd name="adj1" fmla="val 13800"/>
            </a:avLst>
          </a:prstGeom>
          <a:ln w="18000">
            <a:solidFill>
              <a:srgbClr val="2a6099"/>
            </a:solidFill>
            <a:round/>
            <a:headEnd len="med" type="triangle" w="med"/>
          </a:ln>
        </p:spPr>
      </p:cxnSp>
      <p:cxnSp>
        <p:nvCxnSpPr>
          <p:cNvPr id="83" name=""/>
          <p:cNvCxnSpPr>
            <a:stCxn id="84" idx="6"/>
            <a:endCxn id="85" idx="2"/>
          </p:cNvCxnSpPr>
          <p:nvPr/>
        </p:nvCxnSpPr>
        <p:spPr>
          <a:xfrm rot="10800000">
            <a:off x="729360" y="5364720"/>
            <a:ext cx="360360" cy="360"/>
          </a:xfrm>
          <a:prstGeom prst="bentConnector3">
            <a:avLst>
              <a:gd name="adj1" fmla="val 27600"/>
            </a:avLst>
          </a:prstGeom>
          <a:ln w="18000">
            <a:solidFill>
              <a:srgbClr val="2a6099"/>
            </a:solidFill>
            <a:round/>
            <a:headEnd len="med" type="triangle" w="med"/>
          </a:ln>
        </p:spPr>
      </p:cxnSp>
      <p:sp>
        <p:nvSpPr>
          <p:cNvPr id="7" name=""/>
          <p:cNvSpPr/>
          <p:nvPr/>
        </p:nvSpPr>
        <p:spPr>
          <a:xfrm>
            <a:off x="1260000" y="216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0" name=""/>
          <p:cNvSpPr/>
          <p:nvPr/>
        </p:nvSpPr>
        <p:spPr>
          <a:xfrm>
            <a:off x="1080000" y="396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6" name=""/>
          <p:cNvSpPr/>
          <p:nvPr/>
        </p:nvSpPr>
        <p:spPr>
          <a:xfrm>
            <a:off x="1080000" y="36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3" name=""/>
          <p:cNvSpPr/>
          <p:nvPr/>
        </p:nvSpPr>
        <p:spPr>
          <a:xfrm>
            <a:off x="936000" y="612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9" name=""/>
          <p:cNvSpPr/>
          <p:nvPr/>
        </p:nvSpPr>
        <p:spPr>
          <a:xfrm>
            <a:off x="936000" y="864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1" name=""/>
          <p:cNvSpPr/>
          <p:nvPr/>
        </p:nvSpPr>
        <p:spPr>
          <a:xfrm flipH="1">
            <a:off x="1260000" y="1260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4" name=""/>
          <p:cNvSpPr/>
          <p:nvPr/>
        </p:nvSpPr>
        <p:spPr>
          <a:xfrm flipH="1">
            <a:off x="1080000" y="1080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7" name=""/>
          <p:cNvSpPr/>
          <p:nvPr/>
        </p:nvSpPr>
        <p:spPr>
          <a:xfrm flipH="1">
            <a:off x="1080000" y="1440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0" name=""/>
          <p:cNvSpPr/>
          <p:nvPr/>
        </p:nvSpPr>
        <p:spPr>
          <a:xfrm flipH="1">
            <a:off x="936000" y="1656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3" name=""/>
          <p:cNvSpPr/>
          <p:nvPr/>
        </p:nvSpPr>
        <p:spPr>
          <a:xfrm flipH="1">
            <a:off x="936000" y="1908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7" name=""/>
          <p:cNvSpPr/>
          <p:nvPr/>
        </p:nvSpPr>
        <p:spPr>
          <a:xfrm>
            <a:off x="1260000" y="2304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0" name=""/>
          <p:cNvSpPr/>
          <p:nvPr/>
        </p:nvSpPr>
        <p:spPr>
          <a:xfrm>
            <a:off x="1080000" y="2124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3" name=""/>
          <p:cNvSpPr/>
          <p:nvPr/>
        </p:nvSpPr>
        <p:spPr>
          <a:xfrm>
            <a:off x="1080000" y="2493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6" name=""/>
          <p:cNvSpPr/>
          <p:nvPr/>
        </p:nvSpPr>
        <p:spPr>
          <a:xfrm>
            <a:off x="936000" y="2709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9" name=""/>
          <p:cNvSpPr/>
          <p:nvPr/>
        </p:nvSpPr>
        <p:spPr>
          <a:xfrm>
            <a:off x="936000" y="2961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1" name=""/>
          <p:cNvSpPr/>
          <p:nvPr/>
        </p:nvSpPr>
        <p:spPr>
          <a:xfrm flipH="1">
            <a:off x="1260000" y="3357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4" name=""/>
          <p:cNvSpPr/>
          <p:nvPr/>
        </p:nvSpPr>
        <p:spPr>
          <a:xfrm flipH="1">
            <a:off x="1098720" y="3177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7" name=""/>
          <p:cNvSpPr/>
          <p:nvPr/>
        </p:nvSpPr>
        <p:spPr>
          <a:xfrm flipH="1">
            <a:off x="1089360" y="3546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0" name=""/>
          <p:cNvSpPr/>
          <p:nvPr/>
        </p:nvSpPr>
        <p:spPr>
          <a:xfrm flipH="1">
            <a:off x="945360" y="3762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3" name=""/>
          <p:cNvSpPr/>
          <p:nvPr/>
        </p:nvSpPr>
        <p:spPr>
          <a:xfrm flipH="1">
            <a:off x="945360" y="4014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7" name=""/>
          <p:cNvSpPr/>
          <p:nvPr/>
        </p:nvSpPr>
        <p:spPr>
          <a:xfrm>
            <a:off x="1269360" y="4410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0" name=""/>
          <p:cNvSpPr/>
          <p:nvPr/>
        </p:nvSpPr>
        <p:spPr>
          <a:xfrm>
            <a:off x="1089360" y="4230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3" name=""/>
          <p:cNvSpPr/>
          <p:nvPr/>
        </p:nvSpPr>
        <p:spPr>
          <a:xfrm>
            <a:off x="1089360" y="4590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6" name=""/>
          <p:cNvSpPr/>
          <p:nvPr/>
        </p:nvSpPr>
        <p:spPr>
          <a:xfrm>
            <a:off x="945360" y="4806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9" name=""/>
          <p:cNvSpPr/>
          <p:nvPr/>
        </p:nvSpPr>
        <p:spPr>
          <a:xfrm>
            <a:off x="945360" y="5058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82" name=""/>
          <p:cNvSpPr/>
          <p:nvPr/>
        </p:nvSpPr>
        <p:spPr>
          <a:xfrm flipH="1">
            <a:off x="369360" y="5454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85" name=""/>
          <p:cNvSpPr/>
          <p:nvPr/>
        </p:nvSpPr>
        <p:spPr>
          <a:xfrm flipH="1">
            <a:off x="549360" y="5274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 name=""/>
          <p:cNvSpPr/>
          <p:nvPr/>
        </p:nvSpPr>
        <p:spPr>
          <a:xfrm>
            <a:off x="360000" y="216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9" name=""/>
          <p:cNvSpPr/>
          <p:nvPr/>
        </p:nvSpPr>
        <p:spPr>
          <a:xfrm>
            <a:off x="540000" y="396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5" name=""/>
          <p:cNvSpPr/>
          <p:nvPr/>
        </p:nvSpPr>
        <p:spPr>
          <a:xfrm>
            <a:off x="540000" y="36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2" name=""/>
          <p:cNvSpPr/>
          <p:nvPr/>
        </p:nvSpPr>
        <p:spPr>
          <a:xfrm>
            <a:off x="684000" y="612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18" name=""/>
          <p:cNvSpPr/>
          <p:nvPr/>
        </p:nvSpPr>
        <p:spPr>
          <a:xfrm>
            <a:off x="684000" y="864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2" name=""/>
          <p:cNvSpPr/>
          <p:nvPr/>
        </p:nvSpPr>
        <p:spPr>
          <a:xfrm flipH="1">
            <a:off x="360000" y="1260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5" name=""/>
          <p:cNvSpPr/>
          <p:nvPr/>
        </p:nvSpPr>
        <p:spPr>
          <a:xfrm flipH="1">
            <a:off x="540000" y="1080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28" name=""/>
          <p:cNvSpPr/>
          <p:nvPr/>
        </p:nvSpPr>
        <p:spPr>
          <a:xfrm flipH="1">
            <a:off x="540000" y="1440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1" name=""/>
          <p:cNvSpPr/>
          <p:nvPr/>
        </p:nvSpPr>
        <p:spPr>
          <a:xfrm flipH="1">
            <a:off x="684000" y="165636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4" name=""/>
          <p:cNvSpPr/>
          <p:nvPr/>
        </p:nvSpPr>
        <p:spPr>
          <a:xfrm flipH="1">
            <a:off x="684000" y="1908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6" name=""/>
          <p:cNvSpPr/>
          <p:nvPr/>
        </p:nvSpPr>
        <p:spPr>
          <a:xfrm>
            <a:off x="360000" y="2304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39" name=""/>
          <p:cNvSpPr/>
          <p:nvPr/>
        </p:nvSpPr>
        <p:spPr>
          <a:xfrm>
            <a:off x="540000" y="212436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2" name=""/>
          <p:cNvSpPr/>
          <p:nvPr/>
        </p:nvSpPr>
        <p:spPr>
          <a:xfrm>
            <a:off x="540000" y="2493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5" name=""/>
          <p:cNvSpPr/>
          <p:nvPr/>
        </p:nvSpPr>
        <p:spPr>
          <a:xfrm>
            <a:off x="684000" y="2709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48" name=""/>
          <p:cNvSpPr/>
          <p:nvPr/>
        </p:nvSpPr>
        <p:spPr>
          <a:xfrm>
            <a:off x="684000" y="2961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2" name=""/>
          <p:cNvSpPr/>
          <p:nvPr/>
        </p:nvSpPr>
        <p:spPr>
          <a:xfrm flipH="1">
            <a:off x="360000" y="3357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5" name=""/>
          <p:cNvSpPr/>
          <p:nvPr/>
        </p:nvSpPr>
        <p:spPr>
          <a:xfrm flipH="1">
            <a:off x="558720" y="3177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58" name=""/>
          <p:cNvSpPr/>
          <p:nvPr/>
        </p:nvSpPr>
        <p:spPr>
          <a:xfrm flipH="1">
            <a:off x="549360" y="3546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1" name=""/>
          <p:cNvSpPr/>
          <p:nvPr/>
        </p:nvSpPr>
        <p:spPr>
          <a:xfrm flipH="1">
            <a:off x="693360" y="3762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4" name=""/>
          <p:cNvSpPr/>
          <p:nvPr/>
        </p:nvSpPr>
        <p:spPr>
          <a:xfrm flipH="1">
            <a:off x="693360" y="4014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6" name=""/>
          <p:cNvSpPr/>
          <p:nvPr/>
        </p:nvSpPr>
        <p:spPr>
          <a:xfrm>
            <a:off x="369360" y="4410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69" name=""/>
          <p:cNvSpPr/>
          <p:nvPr/>
        </p:nvSpPr>
        <p:spPr>
          <a:xfrm>
            <a:off x="549360" y="4230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2" name=""/>
          <p:cNvSpPr/>
          <p:nvPr/>
        </p:nvSpPr>
        <p:spPr>
          <a:xfrm>
            <a:off x="549360" y="4590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5" name=""/>
          <p:cNvSpPr/>
          <p:nvPr/>
        </p:nvSpPr>
        <p:spPr>
          <a:xfrm>
            <a:off x="693360" y="4806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78" name=""/>
          <p:cNvSpPr/>
          <p:nvPr/>
        </p:nvSpPr>
        <p:spPr>
          <a:xfrm>
            <a:off x="693360" y="5058720"/>
            <a:ext cx="180000" cy="180000"/>
          </a:xfrm>
          <a:prstGeom prst="ellipse">
            <a:avLst/>
          </a:prstGeom>
          <a:solidFill>
            <a:srgbClr val="ffd8ce"/>
          </a:solidFill>
          <a:ln w="18000">
            <a:solidFill>
              <a:srgbClr val="ff4000"/>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81" name=""/>
          <p:cNvSpPr/>
          <p:nvPr/>
        </p:nvSpPr>
        <p:spPr>
          <a:xfrm flipH="1">
            <a:off x="1269360" y="5454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
        <p:nvSpPr>
          <p:cNvPr id="84" name=""/>
          <p:cNvSpPr/>
          <p:nvPr/>
        </p:nvSpPr>
        <p:spPr>
          <a:xfrm flipH="1">
            <a:off x="1089360" y="5274720"/>
            <a:ext cx="180000" cy="180000"/>
          </a:xfrm>
          <a:prstGeom prst="ellipse">
            <a:avLst/>
          </a:prstGeom>
          <a:solidFill>
            <a:srgbClr val="dee6ef"/>
          </a:solidFill>
          <a:ln w="18000">
            <a:solidFill>
              <a:srgbClr val="2a6099"/>
            </a:solidFill>
            <a:round/>
            <a:headEnd len="med" type="triangle" w="med"/>
          </a:ln>
        </p:spPr>
        <p:style>
          <a:lnRef idx="0"/>
          <a:fillRef idx="0"/>
          <a:effectRef idx="0"/>
          <a:fontRef idx="minor"/>
        </p:style>
        <p:txBody>
          <a:bodyPr wrap="none" lIns="71640" rIns="71640" tIns="26640" bIns="26640" anchor="ctr">
            <a:noAutofit/>
          </a:bodyPr>
          <a:p>
            <a:endParaRPr b="0" lang="en-US" sz="18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2.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1.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slideLayout" Target="../slideLayouts/slideLayout1.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slideLayout" Target="../slideLayouts/slideLayout1.xml"/><Relationship Id="rId6"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slideLayout" Target="../slideLayouts/slideLayout1.xml"/><Relationship Id="rId9"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9.png"/><Relationship Id="rId3"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xml"/><Relationship Id="rId4"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1.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40.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6.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1" Type="http://schemas.openxmlformats.org/officeDocument/2006/relationships/image" Target="../media/image29.png"/><Relationship Id="rId12" Type="http://schemas.openxmlformats.org/officeDocument/2006/relationships/slideLayout" Target="../slideLayouts/slideLayout1.xml"/><Relationship Id="rId1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subTitle"/>
          </p:nvPr>
        </p:nvSpPr>
        <p:spPr>
          <a:xfrm>
            <a:off x="1620000" y="1368000"/>
            <a:ext cx="8100000" cy="3288240"/>
          </a:xfrm>
          <a:prstGeom prst="rect">
            <a:avLst/>
          </a:prstGeom>
          <a:noFill/>
          <a:ln w="0">
            <a:noFill/>
          </a:ln>
        </p:spPr>
        <p:txBody>
          <a:bodyPr lIns="0" rIns="0" tIns="0" bIns="0" anchor="ctr">
            <a:noAutofit/>
          </a:bodyPr>
          <a:p>
            <a:pPr algn="ctr"/>
            <a:r>
              <a:rPr b="0" lang="en-US" sz="4800" spc="-1" strike="noStrike">
                <a:solidFill>
                  <a:srgbClr val="000000"/>
                </a:solidFill>
                <a:latin typeface="Arial"/>
              </a:rPr>
              <a:t>Pervasive Plumbing</a:t>
            </a:r>
            <a:endParaRPr b="0" lang="en-US" sz="4800" spc="-1" strike="noStrike">
              <a:solidFill>
                <a:srgbClr val="000000"/>
              </a:solidFill>
              <a:latin typeface="Arial"/>
            </a:endParaRPr>
          </a:p>
          <a:p>
            <a:pPr algn="ctr"/>
            <a:endParaRPr b="0" lang="en-US" sz="3200" spc="-1" strike="noStrike">
              <a:solidFill>
                <a:srgbClr val="000000"/>
              </a:solidFill>
              <a:latin typeface="Arial"/>
            </a:endParaRPr>
          </a:p>
          <a:p>
            <a:pPr algn="ctr"/>
            <a:r>
              <a:rPr b="0" lang="en-US" sz="3200" spc="-1" strike="noStrike">
                <a:solidFill>
                  <a:srgbClr val="000000"/>
                </a:solidFill>
                <a:latin typeface="Arial"/>
              </a:rPr>
              <a:t>Pipelines for Everyone</a:t>
            </a:r>
            <a:endParaRPr b="0" lang="en-US" sz="3200" spc="-1" strike="noStrike">
              <a:solidFill>
                <a:srgbClr val="000000"/>
              </a:solidFill>
              <a:latin typeface="Arial"/>
            </a:endParaRPr>
          </a:p>
        </p:txBody>
      </p:sp>
      <p:pic>
        <p:nvPicPr>
          <p:cNvPr id="97" name="" descr=""/>
          <p:cNvPicPr/>
          <p:nvPr/>
        </p:nvPicPr>
        <p:blipFill>
          <a:blip r:embed="rId1"/>
          <a:stretch/>
        </p:blipFill>
        <p:spPr>
          <a:xfrm>
            <a:off x="3503880" y="772920"/>
            <a:ext cx="1068120" cy="827280"/>
          </a:xfrm>
          <a:prstGeom prst="rect">
            <a:avLst/>
          </a:prstGeom>
          <a:ln w="54720">
            <a:noFill/>
          </a:ln>
        </p:spPr>
      </p:pic>
      <p:pic>
        <p:nvPicPr>
          <p:cNvPr id="98" name="" descr=""/>
          <p:cNvPicPr/>
          <p:nvPr/>
        </p:nvPicPr>
        <p:blipFill>
          <a:blip r:embed="rId2"/>
          <a:stretch/>
        </p:blipFill>
        <p:spPr>
          <a:xfrm>
            <a:off x="2514600" y="457200"/>
            <a:ext cx="1068120" cy="827280"/>
          </a:xfrm>
          <a:prstGeom prst="rect">
            <a:avLst/>
          </a:prstGeom>
          <a:ln w="54720">
            <a:noFill/>
          </a:ln>
        </p:spPr>
      </p:pic>
      <p:pic>
        <p:nvPicPr>
          <p:cNvPr id="99" name="" descr=""/>
          <p:cNvPicPr/>
          <p:nvPr/>
        </p:nvPicPr>
        <p:blipFill>
          <a:blip r:embed="rId3"/>
          <a:stretch/>
        </p:blipFill>
        <p:spPr>
          <a:xfrm>
            <a:off x="6906240" y="219960"/>
            <a:ext cx="2743200" cy="1720440"/>
          </a:xfrm>
          <a:prstGeom prst="rect">
            <a:avLst/>
          </a:prstGeom>
          <a:ln w="54720">
            <a:noFill/>
          </a:ln>
        </p:spPr>
      </p:pic>
      <p:sp>
        <p:nvSpPr>
          <p:cNvPr id="3" name="PlaceHolder 2"/>
          <p:cNvSpPr>
            <a:spLocks noGrp="1"/>
          </p:cNvSpPr>
          <p:nvPr>
            <p:ph type="sldNum" idx="3"/>
          </p:nvPr>
        </p:nvSpPr>
        <p:spPr/>
        <p:txBody>
          <a:bodyPr/>
          <a:p>
            <a:fld id="{41900AEB-9DDC-4112-AAC1-67F9ABDE7A06}" type="slidenum">
              <a:t>1</a:t>
            </a:fld>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Pipelines for NetRexx</a:t>
            </a:r>
            <a:endParaRPr b="0" lang="en-US" sz="3300" spc="-1" strike="noStrike">
              <a:solidFill>
                <a:srgbClr val="050505"/>
              </a:solidFill>
              <a:latin typeface="Times New Roman"/>
            </a:endParaRPr>
          </a:p>
        </p:txBody>
      </p:sp>
      <p:sp>
        <p:nvSpPr>
          <p:cNvPr id="153"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Mike Cowlishaw created Rexx, </a:t>
            </a:r>
            <a:br>
              <a:rPr sz="2400"/>
            </a:br>
            <a:r>
              <a:rPr b="0" lang="en-US" sz="2400" spc="-1" strike="noStrike">
                <a:solidFill>
                  <a:srgbClr val="050505"/>
                </a:solidFill>
                <a:latin typeface="Arial"/>
              </a:rPr>
              <a:t>then he created Netrexx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Ed Tomlinson created “NetRexx Java Pipes”, </a:t>
            </a:r>
            <a:br>
              <a:rPr sz="2400"/>
            </a:br>
            <a:r>
              <a:rPr b="0" lang="en-US" sz="2400" spc="-1" strike="noStrike">
                <a:solidFill>
                  <a:srgbClr val="050505"/>
                </a:solidFill>
                <a:latin typeface="Arial"/>
              </a:rPr>
              <a:t>later René Jansen, Jeff Hennick, Marc Remes, </a:t>
            </a:r>
            <a:br>
              <a:rPr sz="2400"/>
            </a:br>
            <a:r>
              <a:rPr b="0" lang="en-US" sz="2400" spc="-1" strike="noStrike">
                <a:solidFill>
                  <a:srgbClr val="050505"/>
                </a:solidFill>
                <a:latin typeface="Arial"/>
              </a:rPr>
              <a:t>and a cast of thousands. (Well, at least dozens.)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Blessed by RexxLA … so is it Rexx or Java?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54" name="" descr=""/>
          <p:cNvPicPr/>
          <p:nvPr/>
        </p:nvPicPr>
        <p:blipFill>
          <a:blip r:embed="rId1"/>
          <a:stretch/>
        </p:blipFill>
        <p:spPr>
          <a:xfrm>
            <a:off x="7905240" y="228600"/>
            <a:ext cx="1924560" cy="1183680"/>
          </a:xfrm>
          <a:prstGeom prst="rect">
            <a:avLst/>
          </a:prstGeom>
          <a:ln w="54720">
            <a:noFill/>
          </a:ln>
        </p:spPr>
      </p:pic>
      <p:pic>
        <p:nvPicPr>
          <p:cNvPr id="155" name="" descr=""/>
          <p:cNvPicPr/>
          <p:nvPr/>
        </p:nvPicPr>
        <p:blipFill>
          <a:blip r:embed="rId2"/>
          <a:stretch/>
        </p:blipFill>
        <p:spPr>
          <a:xfrm>
            <a:off x="8132040" y="4302720"/>
            <a:ext cx="1587960" cy="1183680"/>
          </a:xfrm>
          <a:prstGeom prst="rect">
            <a:avLst/>
          </a:prstGeom>
          <a:ln w="54720">
            <a:noFill/>
          </a:ln>
        </p:spPr>
      </p:pic>
      <p:pic>
        <p:nvPicPr>
          <p:cNvPr id="156" name="" descr=""/>
          <p:cNvPicPr/>
          <p:nvPr/>
        </p:nvPicPr>
        <p:blipFill>
          <a:blip r:embed="rId3"/>
          <a:stretch/>
        </p:blipFill>
        <p:spPr>
          <a:xfrm>
            <a:off x="4114800" y="4105800"/>
            <a:ext cx="1227240" cy="923400"/>
          </a:xfrm>
          <a:prstGeom prst="rect">
            <a:avLst/>
          </a:prstGeom>
          <a:ln w="54720">
            <a:noFill/>
          </a:ln>
        </p:spPr>
      </p:pic>
      <p:sp>
        <p:nvSpPr>
          <p:cNvPr id="4" name="PlaceHolder 3"/>
          <p:cNvSpPr>
            <a:spLocks noGrp="1"/>
          </p:cNvSpPr>
          <p:nvPr>
            <p:ph type="sldNum" idx="3"/>
          </p:nvPr>
        </p:nvSpPr>
        <p:spPr/>
        <p:txBody>
          <a:bodyPr/>
          <a:p>
            <a:fld id="{2C9D479B-A685-47DC-AA47-7D8B448224AE}"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Craig Edwards Projects</a:t>
            </a:r>
            <a:endParaRPr b="0" lang="en-US" sz="3300" spc="-1" strike="noStrike">
              <a:solidFill>
                <a:srgbClr val="050505"/>
              </a:solidFill>
              <a:latin typeface="Times New Roman"/>
            </a:endParaRPr>
          </a:p>
        </p:txBody>
      </p:sp>
      <p:sp>
        <p:nvSpPr>
          <p:cNvPr id="158"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0">
              <a:spcAft>
                <a:spcPts val="1060"/>
              </a:spcAft>
              <a:buNone/>
            </a:pPr>
            <a:r>
              <a:rPr b="0" lang="en-US" sz="2400" spc="-1" strike="noStrike">
                <a:solidFill>
                  <a:srgbClr val="050505"/>
                </a:solidFill>
                <a:latin typeface="Arial"/>
              </a:rPr>
              <a:t>First attempt …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1" lang="en-US" sz="2000" spc="-1" strike="noStrike">
                <a:solidFill>
                  <a:srgbClr val="050505"/>
                </a:solidFill>
                <a:latin typeface="Courier New"/>
              </a:rPr>
              <a:t>https://github.com/edwardaux/Pipelines/</a:t>
            </a:r>
            <a:endParaRPr b="0" lang="en-US" sz="2000" spc="-1" strike="noStrike">
              <a:solidFill>
                <a:srgbClr val="050505"/>
              </a:solidFill>
              <a:latin typeface="Arial"/>
            </a:endParaRPr>
          </a:p>
          <a:p>
            <a:pPr marL="432000" indent="0">
              <a:spcAft>
                <a:spcPts val="1060"/>
              </a:spcAft>
              <a:buNone/>
            </a:pPr>
            <a:r>
              <a:rPr b="0" lang="en-US" sz="2400" spc="-1" strike="noStrike">
                <a:solidFill>
                  <a:srgbClr val="050505"/>
                </a:solidFill>
                <a:latin typeface="Arial"/>
              </a:rPr>
              <a:t>Written in Java, then …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1" lang="en-US" sz="2000" spc="-1" strike="noStrike">
                <a:solidFill>
                  <a:srgbClr val="050505"/>
                </a:solidFill>
                <a:latin typeface="Courier New"/>
              </a:rPr>
              <a:t>https://github.com/edwardaux/Pipes/</a:t>
            </a:r>
            <a:endParaRPr b="0" lang="en-US" sz="2000" spc="-1" strike="noStrike">
              <a:solidFill>
                <a:srgbClr val="050505"/>
              </a:solidFill>
              <a:latin typeface="Arial"/>
            </a:endParaRPr>
          </a:p>
          <a:p>
            <a:pPr marL="432000" indent="0">
              <a:spcAft>
                <a:spcPts val="1060"/>
              </a:spcAft>
              <a:buNone/>
            </a:pPr>
            <a:r>
              <a:rPr b="0" lang="en-US" sz="2400" spc="-1" strike="noStrike">
                <a:solidFill>
                  <a:srgbClr val="050505"/>
                </a:solidFill>
                <a:latin typeface="Arial"/>
              </a:rPr>
              <a:t>Written in Swift</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59" name="" descr=""/>
          <p:cNvPicPr/>
          <p:nvPr/>
        </p:nvPicPr>
        <p:blipFill>
          <a:blip r:embed="rId1"/>
          <a:stretch/>
        </p:blipFill>
        <p:spPr>
          <a:xfrm>
            <a:off x="7543800" y="3200400"/>
            <a:ext cx="2286000" cy="2286000"/>
          </a:xfrm>
          <a:prstGeom prst="rect">
            <a:avLst/>
          </a:prstGeom>
          <a:ln w="54720">
            <a:noFill/>
          </a:ln>
        </p:spPr>
      </p:pic>
      <p:pic>
        <p:nvPicPr>
          <p:cNvPr id="160" name="" descr=""/>
          <p:cNvPicPr/>
          <p:nvPr/>
        </p:nvPicPr>
        <p:blipFill>
          <a:blip r:embed="rId2"/>
          <a:stretch/>
        </p:blipFill>
        <p:spPr>
          <a:xfrm>
            <a:off x="7768080" y="228600"/>
            <a:ext cx="1833120" cy="916560"/>
          </a:xfrm>
          <a:prstGeom prst="rect">
            <a:avLst/>
          </a:prstGeom>
          <a:ln w="54720">
            <a:noFill/>
          </a:ln>
        </p:spPr>
      </p:pic>
      <p:sp>
        <p:nvSpPr>
          <p:cNvPr id="4" name="PlaceHolder 3"/>
          <p:cNvSpPr>
            <a:spLocks noGrp="1"/>
          </p:cNvSpPr>
          <p:nvPr>
            <p:ph type="sldNum" idx="3"/>
          </p:nvPr>
        </p:nvSpPr>
        <p:spPr/>
        <p:txBody>
          <a:bodyPr/>
          <a:p>
            <a:fld id="{12055A87-D32A-41B2-B6F4-85C35E11853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Written </a:t>
            </a:r>
            <a:r>
              <a:rPr b="0" i="1" lang="en-US" sz="2400" spc="-1" strike="noStrike">
                <a:solidFill>
                  <a:srgbClr val="050505"/>
                </a:solidFill>
                <a:latin typeface="Arial"/>
              </a:rPr>
              <a:t>entirely</a:t>
            </a:r>
            <a:r>
              <a:rPr b="0" lang="en-US" sz="2400" spc="-1" strike="noStrike">
                <a:solidFill>
                  <a:srgbClr val="050505"/>
                </a:solidFill>
                <a:latin typeface="Arial"/>
              </a:rPr>
              <a:t> in Rexx by Willy Jensen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Heavy use of Rexx ‘Interpret’ statement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Can call to/from other languages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Response to IBM withdrawing TSO Pipelines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162"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RXPIPE for z/OS</a:t>
            </a:r>
            <a:endParaRPr b="0" lang="en-US" sz="3300" spc="-1" strike="noStrike">
              <a:solidFill>
                <a:srgbClr val="050505"/>
              </a:solidFill>
              <a:latin typeface="Times New Roman"/>
            </a:endParaRPr>
          </a:p>
        </p:txBody>
      </p:sp>
      <p:pic>
        <p:nvPicPr>
          <p:cNvPr id="163" name="" descr=""/>
          <p:cNvPicPr/>
          <p:nvPr/>
        </p:nvPicPr>
        <p:blipFill>
          <a:blip r:embed="rId1"/>
          <a:stretch/>
        </p:blipFill>
        <p:spPr>
          <a:xfrm>
            <a:off x="3564360" y="4343400"/>
            <a:ext cx="3522600" cy="798480"/>
          </a:xfrm>
          <a:prstGeom prst="rect">
            <a:avLst/>
          </a:prstGeom>
          <a:ln w="54720">
            <a:noFill/>
          </a:ln>
        </p:spPr>
      </p:pic>
      <p:pic>
        <p:nvPicPr>
          <p:cNvPr id="164" name="" descr=""/>
          <p:cNvPicPr/>
          <p:nvPr/>
        </p:nvPicPr>
        <p:blipFill>
          <a:blip r:embed="rId2"/>
          <a:stretch/>
        </p:blipFill>
        <p:spPr>
          <a:xfrm>
            <a:off x="8348400" y="333000"/>
            <a:ext cx="1371600" cy="1035000"/>
          </a:xfrm>
          <a:prstGeom prst="rect">
            <a:avLst/>
          </a:prstGeom>
          <a:ln w="54720">
            <a:noFill/>
          </a:ln>
        </p:spPr>
      </p:pic>
      <p:sp>
        <p:nvSpPr>
          <p:cNvPr id="4" name="PlaceHolder 3"/>
          <p:cNvSpPr>
            <a:spLocks noGrp="1"/>
          </p:cNvSpPr>
          <p:nvPr>
            <p:ph type="sldNum" idx="3"/>
          </p:nvPr>
        </p:nvSpPr>
        <p:spPr/>
        <p:txBody>
          <a:bodyPr/>
          <a:p>
            <a:fld id="{53C308A5-EE90-47FE-A346-E4D62E6C65F3}"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Project Goals</a:t>
            </a:r>
            <a:endParaRPr b="0" lang="en-US" sz="3300" spc="-1" strike="noStrike">
              <a:solidFill>
                <a:srgbClr val="050505"/>
              </a:solidFill>
              <a:latin typeface="Times New Roman"/>
            </a:endParaRPr>
          </a:p>
        </p:txBody>
      </p:sp>
      <p:sp>
        <p:nvSpPr>
          <p:cNvPr id="166" name="PlaceHolder 2"/>
          <p:cNvSpPr>
            <a:spLocks noGrp="1"/>
          </p:cNvSpPr>
          <p:nvPr>
            <p:ph/>
          </p:nvPr>
        </p:nvSpPr>
        <p:spPr>
          <a:xfrm>
            <a:off x="1620000" y="1368000"/>
            <a:ext cx="8100000" cy="43020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Native execution (no JVM required)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No special runtime library</a:t>
            </a:r>
            <a:r>
              <a:rPr b="0" lang="en-US" sz="2400" spc="-1" strike="noStrike">
                <a:solidFill>
                  <a:srgbClr val="050505"/>
                </a:solidFill>
                <a:latin typeface="Arial"/>
              </a:rPr>
              <a:t> (i.e., no </a:t>
            </a:r>
            <a:r>
              <a:rPr b="1" lang="en-US" sz="2400" spc="-1" strike="noStrike">
                <a:solidFill>
                  <a:srgbClr val="050505"/>
                </a:solidFill>
                <a:latin typeface="Courier New"/>
              </a:rPr>
              <a:t>.so</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Use a common compiled language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Use the host system kernel/nucleus   </a:t>
            </a:r>
            <a:br>
              <a:rPr sz="2400"/>
            </a:br>
            <a:r>
              <a:rPr b="0" lang="en-US" sz="2400" spc="-1" strike="noStrike">
                <a:solidFill>
                  <a:srgbClr val="050505"/>
                </a:solidFill>
                <a:latin typeface="Arial"/>
              </a:rPr>
              <a:t>(stages dispatched alongside other programs)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Use the most common POSIX interfaces   </a:t>
            </a:r>
            <a:br>
              <a:rPr sz="2400"/>
            </a:br>
            <a:r>
              <a:rPr b="0" lang="en-US" sz="2400" spc="-1" strike="noStrike">
                <a:solidFill>
                  <a:srgbClr val="050505"/>
                </a:solidFill>
                <a:latin typeface="Arial"/>
              </a:rPr>
              <a:t>(broad portability)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As much like CMS Pipelines as possible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67" name="" descr=""/>
          <p:cNvPicPr/>
          <p:nvPr/>
        </p:nvPicPr>
        <p:blipFill>
          <a:blip r:embed="rId1"/>
          <a:stretch/>
        </p:blipFill>
        <p:spPr>
          <a:xfrm>
            <a:off x="8001360" y="228600"/>
            <a:ext cx="1904760" cy="1428480"/>
          </a:xfrm>
          <a:prstGeom prst="rect">
            <a:avLst/>
          </a:prstGeom>
          <a:ln w="54720">
            <a:noFill/>
          </a:ln>
        </p:spPr>
      </p:pic>
      <p:sp>
        <p:nvSpPr>
          <p:cNvPr id="168" name="PlaceHolder 3"/>
          <p:cNvSpPr>
            <a:spLocks noGrp="1"/>
          </p:cNvSpPr>
          <p:nvPr>
            <p:ph/>
          </p:nvPr>
        </p:nvSpPr>
        <p:spPr>
          <a:xfrm>
            <a:off x="8110800" y="1825200"/>
            <a:ext cx="1719000" cy="1375200"/>
          </a:xfrm>
          <a:prstGeom prst="rect">
            <a:avLst/>
          </a:prstGeom>
          <a:noFill/>
          <a:ln w="0">
            <a:noFill/>
          </a:ln>
        </p:spPr>
        <p:txBody>
          <a:bodyPr lIns="0" rIns="0" tIns="0" bIns="0" anchor="t">
            <a:normAutofit/>
          </a:bodyPr>
          <a:p>
            <a:pPr indent="0" algn="r">
              <a:spcAft>
                <a:spcPts val="1060"/>
              </a:spcAft>
              <a:buNone/>
            </a:pPr>
            <a:r>
              <a:rPr b="0" lang="en-US" sz="2400" spc="-1" strike="noStrike">
                <a:solidFill>
                  <a:srgbClr val="050505"/>
                </a:solidFill>
                <a:latin typeface="Arial"/>
              </a:rPr>
              <a:t>avoid</a:t>
            </a:r>
            <a:br>
              <a:rPr sz="2400"/>
            </a:br>
            <a:r>
              <a:rPr b="0" lang="en-US" sz="2400" spc="-1" strike="noStrike">
                <a:solidFill>
                  <a:srgbClr val="050505"/>
                </a:solidFill>
                <a:latin typeface="Arial"/>
              </a:rPr>
              <a:t>dependency</a:t>
            </a:r>
            <a:br>
              <a:rPr sz="2400"/>
            </a:br>
            <a:r>
              <a:rPr b="0" lang="en-US" sz="2400" spc="-1" strike="noStrike">
                <a:solidFill>
                  <a:srgbClr val="050505"/>
                </a:solidFill>
                <a:latin typeface="Arial"/>
              </a:rPr>
              <a:t>hell</a:t>
            </a:r>
            <a:endParaRPr b="0" lang="en-US" sz="2400" spc="-1" strike="noStrike">
              <a:solidFill>
                <a:srgbClr val="050505"/>
              </a:solidFill>
              <a:latin typeface="Arial"/>
            </a:endParaRPr>
          </a:p>
          <a:p>
            <a:pPr indent="0" algn="r">
              <a:spcAft>
                <a:spcPts val="1060"/>
              </a:spcAft>
              <a:buNone/>
            </a:pPr>
            <a:endParaRPr b="0" lang="en-US" sz="2400" spc="-1" strike="noStrike">
              <a:solidFill>
                <a:srgbClr val="050505"/>
              </a:solidFill>
              <a:latin typeface="Arial"/>
            </a:endParaRPr>
          </a:p>
        </p:txBody>
      </p:sp>
      <p:sp>
        <p:nvSpPr>
          <p:cNvPr id="5" name="PlaceHolder 4"/>
          <p:cNvSpPr>
            <a:spLocks noGrp="1"/>
          </p:cNvSpPr>
          <p:nvPr>
            <p:ph type="sldNum" idx="3"/>
          </p:nvPr>
        </p:nvSpPr>
        <p:spPr/>
        <p:txBody>
          <a:bodyPr/>
          <a:p>
            <a:fld id="{560EF77E-43DD-4765-9B77-47F910C77B1C}"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Project Design</a:t>
            </a:r>
            <a:endParaRPr b="0" lang="en-US" sz="3300" spc="-1" strike="noStrike">
              <a:solidFill>
                <a:srgbClr val="050505"/>
              </a:solidFill>
              <a:latin typeface="Times New Roman"/>
            </a:endParaRPr>
          </a:p>
        </p:txBody>
      </p:sp>
      <p:sp>
        <p:nvSpPr>
          <p:cNvPr id="170"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Written in C (but see Rexx, et al, below)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Stages are individual “main” programs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Stages are dispatched by the operating system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Connections are carried over Unix file descriptors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So far it sounds like shell pipes, but it’s not!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71" name="" descr=""/>
          <p:cNvPicPr/>
          <p:nvPr/>
        </p:nvPicPr>
        <p:blipFill>
          <a:blip r:embed="rId1"/>
          <a:stretch/>
        </p:blipFill>
        <p:spPr>
          <a:xfrm>
            <a:off x="8382240" y="305280"/>
            <a:ext cx="1218960" cy="1294920"/>
          </a:xfrm>
          <a:prstGeom prst="rect">
            <a:avLst/>
          </a:prstGeom>
          <a:ln w="54720">
            <a:noFill/>
          </a:ln>
        </p:spPr>
      </p:pic>
      <p:sp>
        <p:nvSpPr>
          <p:cNvPr id="4" name="PlaceHolder 3"/>
          <p:cNvSpPr>
            <a:spLocks noGrp="1"/>
          </p:cNvSpPr>
          <p:nvPr>
            <p:ph type="sldNum" idx="3"/>
          </p:nvPr>
        </p:nvSpPr>
        <p:spPr/>
        <p:txBody>
          <a:bodyPr/>
          <a:p>
            <a:fld id="{B97459D6-7B93-48C2-BCA1-F60F0FB43BFB}"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Project Design</a:t>
            </a:r>
            <a:endParaRPr b="0" lang="en-US" sz="3300" spc="-1" strike="noStrike">
              <a:solidFill>
                <a:srgbClr val="050505"/>
              </a:solidFill>
              <a:latin typeface="Times New Roman"/>
            </a:endParaRPr>
          </a:p>
        </p:txBody>
      </p:sp>
      <p:sp>
        <p:nvSpPr>
          <p:cNvPr id="173"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It’s not about C   </a:t>
            </a:r>
            <a:br>
              <a:rPr sz="2400"/>
            </a:br>
            <a:r>
              <a:rPr b="0" lang="en-US" sz="2400" spc="-1" strike="noStrike">
                <a:solidFill>
                  <a:srgbClr val="050505"/>
                </a:solidFill>
                <a:latin typeface="Arial"/>
              </a:rPr>
              <a:t>It’s about portability, and C with POSIX offers that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Allow stages to be written in any language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It’s not about Unix or Linux   </a:t>
            </a:r>
            <a:br>
              <a:rPr sz="2400"/>
            </a:br>
            <a:r>
              <a:rPr b="0" lang="en-US" sz="2400" spc="-1" strike="noStrike">
                <a:solidFill>
                  <a:srgbClr val="050505"/>
                </a:solidFill>
                <a:latin typeface="Arial"/>
              </a:rPr>
              <a:t>POSIX is a common standard … it’s ubiquitous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Work </a:t>
            </a:r>
            <a:r>
              <a:rPr b="0" i="1" lang="en-US" sz="2400" spc="-1" strike="noStrike">
                <a:solidFill>
                  <a:srgbClr val="050505"/>
                </a:solidFill>
                <a:latin typeface="Arial"/>
              </a:rPr>
              <a:t>with</a:t>
            </a:r>
            <a:r>
              <a:rPr b="0" lang="en-US" sz="2400" spc="-1" strike="noStrike">
                <a:solidFill>
                  <a:srgbClr val="050505"/>
                </a:solidFill>
                <a:latin typeface="Arial"/>
              </a:rPr>
              <a:t> the OS, not around it   </a:t>
            </a:r>
            <a:br>
              <a:rPr sz="2400"/>
            </a:br>
            <a:r>
              <a:rPr b="0" lang="en-US" sz="2400" spc="-1" strike="noStrike">
                <a:solidFill>
                  <a:srgbClr val="050505"/>
                </a:solidFill>
                <a:latin typeface="Arial"/>
              </a:rPr>
              <a:t>Don’t invent your own dispatcher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74" name="" descr=""/>
          <p:cNvPicPr/>
          <p:nvPr/>
        </p:nvPicPr>
        <p:blipFill>
          <a:blip r:embed="rId1"/>
          <a:stretch/>
        </p:blipFill>
        <p:spPr>
          <a:xfrm>
            <a:off x="7448760" y="3581640"/>
            <a:ext cx="2381040" cy="761760"/>
          </a:xfrm>
          <a:prstGeom prst="rect">
            <a:avLst/>
          </a:prstGeom>
          <a:ln w="54720">
            <a:noFill/>
          </a:ln>
        </p:spPr>
      </p:pic>
      <p:pic>
        <p:nvPicPr>
          <p:cNvPr id="175" name="" descr=""/>
          <p:cNvPicPr/>
          <p:nvPr/>
        </p:nvPicPr>
        <p:blipFill>
          <a:blip r:embed="rId2"/>
          <a:stretch/>
        </p:blipFill>
        <p:spPr>
          <a:xfrm>
            <a:off x="5486400" y="685800"/>
            <a:ext cx="1924560" cy="731160"/>
          </a:xfrm>
          <a:prstGeom prst="rect">
            <a:avLst/>
          </a:prstGeom>
          <a:ln w="54720">
            <a:noFill/>
          </a:ln>
        </p:spPr>
      </p:pic>
      <p:pic>
        <p:nvPicPr>
          <p:cNvPr id="176" name="" descr=""/>
          <p:cNvPicPr/>
          <p:nvPr/>
        </p:nvPicPr>
        <p:blipFill>
          <a:blip r:embed="rId3"/>
          <a:stretch/>
        </p:blipFill>
        <p:spPr>
          <a:xfrm>
            <a:off x="7315200" y="67680"/>
            <a:ext cx="1924560" cy="846720"/>
          </a:xfrm>
          <a:prstGeom prst="rect">
            <a:avLst/>
          </a:prstGeom>
          <a:ln w="54720">
            <a:noFill/>
          </a:ln>
        </p:spPr>
      </p:pic>
      <p:pic>
        <p:nvPicPr>
          <p:cNvPr id="177" name="" descr=""/>
          <p:cNvPicPr/>
          <p:nvPr/>
        </p:nvPicPr>
        <p:blipFill>
          <a:blip r:embed="rId4"/>
          <a:stretch/>
        </p:blipFill>
        <p:spPr>
          <a:xfrm>
            <a:off x="8001000" y="914400"/>
            <a:ext cx="1924560" cy="644400"/>
          </a:xfrm>
          <a:prstGeom prst="rect">
            <a:avLst/>
          </a:prstGeom>
          <a:ln w="54720">
            <a:noFill/>
          </a:ln>
        </p:spPr>
      </p:pic>
      <p:sp>
        <p:nvSpPr>
          <p:cNvPr id="4" name="PlaceHolder 3"/>
          <p:cNvSpPr>
            <a:spLocks noGrp="1"/>
          </p:cNvSpPr>
          <p:nvPr>
            <p:ph type="sldNum" idx="3"/>
          </p:nvPr>
        </p:nvSpPr>
        <p:spPr/>
        <p:txBody>
          <a:bodyPr/>
          <a:p>
            <a:fld id="{C39447D7-7880-42AB-9666-FFD9E18B376B}"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p:nvPr>
        </p:nvSpPr>
        <p:spPr>
          <a:xfrm>
            <a:off x="1620000" y="1368000"/>
            <a:ext cx="846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Pipeline Parser (not part of any shell), call it “launcher”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Optional shell driver (to enable the VAR stage, et al)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Optional “stage” interfaces for Rexx, Java, Tcl, any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 interconnect is not stdin, stdout, stderr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 interconnect does not clobber stdin, stdout, etc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179"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Project Design</a:t>
            </a:r>
            <a:endParaRPr b="0" lang="en-US" sz="3300" spc="-1" strike="noStrike">
              <a:solidFill>
                <a:srgbClr val="050505"/>
              </a:solidFill>
              <a:latin typeface="Times New Roman"/>
            </a:endParaRPr>
          </a:p>
        </p:txBody>
      </p:sp>
      <p:pic>
        <p:nvPicPr>
          <p:cNvPr id="180" name="" descr=""/>
          <p:cNvPicPr/>
          <p:nvPr/>
        </p:nvPicPr>
        <p:blipFill>
          <a:blip r:embed="rId1"/>
          <a:stretch/>
        </p:blipFill>
        <p:spPr>
          <a:xfrm>
            <a:off x="5743800" y="180720"/>
            <a:ext cx="885600" cy="971280"/>
          </a:xfrm>
          <a:prstGeom prst="rect">
            <a:avLst/>
          </a:prstGeom>
          <a:ln w="54720">
            <a:noFill/>
          </a:ln>
        </p:spPr>
      </p:pic>
      <p:sp>
        <p:nvSpPr>
          <p:cNvPr id="4" name="PlaceHolder 3"/>
          <p:cNvSpPr>
            <a:spLocks noGrp="1"/>
          </p:cNvSpPr>
          <p:nvPr>
            <p:ph type="sldNum" idx="3"/>
          </p:nvPr>
        </p:nvSpPr>
        <p:spPr/>
        <p:txBody>
          <a:bodyPr/>
          <a:p>
            <a:fld id="{950C1F51-561A-48BD-9757-8F7473116A3F}"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POSIX Pipelines: how?</a:t>
            </a:r>
            <a:endParaRPr b="0" lang="en-US" sz="3300" spc="-1" strike="noStrike">
              <a:solidFill>
                <a:srgbClr val="050505"/>
              </a:solidFill>
              <a:latin typeface="Times New Roman"/>
            </a:endParaRPr>
          </a:p>
        </p:txBody>
      </p:sp>
      <p:sp>
        <p:nvSpPr>
          <p:cNvPr id="182"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Use a pair of Thompson/McIlroy pipes (Unix pipes)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Data flows downstream, just like Hartmann Pipes   </a:t>
            </a:r>
            <a:br>
              <a:rPr sz="2400"/>
            </a:br>
            <a:r>
              <a:rPr b="0" lang="en-US" sz="2400" spc="-1" strike="noStrike">
                <a:solidFill>
                  <a:srgbClr val="050505"/>
                </a:solidFill>
                <a:latin typeface="Arial"/>
              </a:rPr>
              <a:t>fdf </a:t>
            </a:r>
            <a:r>
              <a:rPr b="0" lang="en-US" sz="2400" spc="-1" strike="noStrike">
                <a:solidFill>
                  <a:srgbClr val="050505"/>
                </a:solidFill>
                <a:latin typeface="Arial"/>
              </a:rPr>
              <a:t>– forward file descriptor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Control flows upstream   </a:t>
            </a:r>
            <a:br>
              <a:rPr sz="2400"/>
            </a:br>
            <a:r>
              <a:rPr b="0" lang="en-US" sz="2400" spc="-1" strike="noStrike">
                <a:solidFill>
                  <a:srgbClr val="050505"/>
                </a:solidFill>
                <a:latin typeface="Arial"/>
              </a:rPr>
              <a:t>fdr – reverse file descriptor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Record oriented flow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 record can be ‘peeked’ without being consumed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83" name="" descr=""/>
          <p:cNvPicPr/>
          <p:nvPr/>
        </p:nvPicPr>
        <p:blipFill>
          <a:blip r:embed="rId1"/>
          <a:stretch/>
        </p:blipFill>
        <p:spPr>
          <a:xfrm>
            <a:off x="1985400" y="4902120"/>
            <a:ext cx="1443600" cy="355680"/>
          </a:xfrm>
          <a:prstGeom prst="rect">
            <a:avLst/>
          </a:prstGeom>
          <a:ln w="54720">
            <a:noFill/>
          </a:ln>
        </p:spPr>
      </p:pic>
      <p:pic>
        <p:nvPicPr>
          <p:cNvPr id="184" name="" descr=""/>
          <p:cNvPicPr/>
          <p:nvPr/>
        </p:nvPicPr>
        <p:blipFill>
          <a:blip r:embed="rId2"/>
          <a:stretch/>
        </p:blipFill>
        <p:spPr>
          <a:xfrm>
            <a:off x="5943600" y="2286000"/>
            <a:ext cx="2047680" cy="1399680"/>
          </a:xfrm>
          <a:prstGeom prst="rect">
            <a:avLst/>
          </a:prstGeom>
          <a:ln w="54720">
            <a:noFill/>
          </a:ln>
        </p:spPr>
      </p:pic>
      <p:sp>
        <p:nvSpPr>
          <p:cNvPr id="4" name="PlaceHolder 3"/>
          <p:cNvSpPr>
            <a:spLocks noGrp="1"/>
          </p:cNvSpPr>
          <p:nvPr>
            <p:ph type="sldNum" idx="3"/>
          </p:nvPr>
        </p:nvSpPr>
        <p:spPr/>
        <p:txBody>
          <a:bodyPr/>
          <a:p>
            <a:fld id="{1D1349D6-DA60-436A-BFF1-611228B3A61E}"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Same Primitives for C as for CMS Rexx</a:t>
            </a:r>
            <a:endParaRPr b="0" lang="en-US" sz="3300" spc="-1" strike="noStrike">
              <a:solidFill>
                <a:srgbClr val="050505"/>
              </a:solidFill>
              <a:latin typeface="Times New Roman"/>
            </a:endParaRPr>
          </a:p>
        </p:txBody>
      </p:sp>
      <p:sp>
        <p:nvSpPr>
          <p:cNvPr id="186"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Courier New"/>
              </a:rPr>
              <a:t>/* sip on input */</a:t>
            </a:r>
            <a:br>
              <a:rPr sz="2400"/>
            </a:br>
            <a:r>
              <a:rPr b="1" lang="en-US" sz="2400" spc="-1" strike="noStrike">
                <a:solidFill>
                  <a:srgbClr val="050505"/>
                </a:solidFill>
                <a:latin typeface="Courier New"/>
              </a:rPr>
              <a:t>rc = xfl_peekto(pi,buffer,buflen);</a:t>
            </a:r>
            <a:endParaRPr b="0" lang="en-US" sz="2400" spc="-1" strike="noStrike">
              <a:solidFill>
                <a:srgbClr val="050505"/>
              </a:solidFill>
              <a:latin typeface="Arial"/>
            </a:endParaRPr>
          </a:p>
          <a:p>
            <a:pPr indent="0">
              <a:spcAft>
                <a:spcPts val="1060"/>
              </a:spcAft>
              <a:buNone/>
            </a:pPr>
            <a:r>
              <a:rPr b="0" lang="en-US" sz="1800" spc="-1" strike="noStrike">
                <a:solidFill>
                  <a:srgbClr val="050505"/>
                </a:solidFill>
                <a:latin typeface="Arial"/>
              </a:rPr>
              <a:t> </a:t>
            </a:r>
            <a:endParaRPr b="0" lang="en-US" sz="1800" spc="-1" strike="noStrike">
              <a:solidFill>
                <a:srgbClr val="050505"/>
              </a:solidFill>
              <a:latin typeface="Arial"/>
            </a:endParaRPr>
          </a:p>
          <a:p>
            <a:pPr indent="0">
              <a:spcAft>
                <a:spcPts val="1060"/>
              </a:spcAft>
              <a:buNone/>
            </a:pPr>
            <a:r>
              <a:rPr b="0" lang="en-US" sz="2400" spc="-1" strike="noStrike">
                <a:solidFill>
                  <a:srgbClr val="050505"/>
                </a:solidFill>
                <a:latin typeface="Courier New"/>
              </a:rPr>
              <a:t>/* send it downstream */</a:t>
            </a:r>
            <a:br>
              <a:rPr sz="2400"/>
            </a:br>
            <a:r>
              <a:rPr b="1" lang="en-US" sz="2400" spc="-1" strike="noStrike">
                <a:solidFill>
                  <a:srgbClr val="050505"/>
                </a:solidFill>
                <a:latin typeface="Courier New"/>
              </a:rPr>
              <a:t>rc = xfl_output(po,buffer,buflen);</a:t>
            </a:r>
            <a:endParaRPr b="0" lang="en-US" sz="2400" spc="-1" strike="noStrike">
              <a:solidFill>
                <a:srgbClr val="050505"/>
              </a:solidFill>
              <a:latin typeface="Arial"/>
            </a:endParaRPr>
          </a:p>
          <a:p>
            <a:pPr indent="0">
              <a:spcAft>
                <a:spcPts val="1060"/>
              </a:spcAft>
              <a:buNone/>
            </a:pPr>
            <a:r>
              <a:rPr b="0" lang="en-US" sz="1800" spc="-1" strike="noStrike">
                <a:solidFill>
                  <a:srgbClr val="050505"/>
                </a:solidFill>
                <a:latin typeface="Arial"/>
              </a:rPr>
              <a:t> </a:t>
            </a:r>
            <a:endParaRPr b="0" lang="en-US" sz="1800" spc="-1" strike="noStrike">
              <a:solidFill>
                <a:srgbClr val="050505"/>
              </a:solidFill>
              <a:latin typeface="Arial"/>
            </a:endParaRPr>
          </a:p>
          <a:p>
            <a:pPr indent="0">
              <a:spcAft>
                <a:spcPts val="1060"/>
              </a:spcAft>
              <a:buNone/>
            </a:pPr>
            <a:r>
              <a:rPr b="0" lang="en-US" sz="2400" spc="-1" strike="noStrike">
                <a:solidFill>
                  <a:srgbClr val="050505"/>
                </a:solidFill>
                <a:latin typeface="Courier New"/>
              </a:rPr>
              <a:t>/* consume input after output */</a:t>
            </a:r>
            <a:br>
              <a:rPr sz="2400"/>
            </a:br>
            <a:r>
              <a:rPr b="1" lang="en-US" sz="2400" spc="-1" strike="noStrike">
                <a:solidFill>
                  <a:srgbClr val="050505"/>
                </a:solidFill>
                <a:latin typeface="Courier New"/>
              </a:rPr>
              <a:t>rc = xfl_readto(pi,NULL,0);</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p:txBody>
      </p:sp>
      <p:pic>
        <p:nvPicPr>
          <p:cNvPr id="187" name="" descr=""/>
          <p:cNvPicPr/>
          <p:nvPr/>
        </p:nvPicPr>
        <p:blipFill>
          <a:blip r:embed="rId1"/>
          <a:stretch/>
        </p:blipFill>
        <p:spPr>
          <a:xfrm>
            <a:off x="1985400" y="4902120"/>
            <a:ext cx="1443600" cy="355680"/>
          </a:xfrm>
          <a:prstGeom prst="rect">
            <a:avLst/>
          </a:prstGeom>
          <a:ln w="54720">
            <a:noFill/>
          </a:ln>
        </p:spPr>
      </p:pic>
      <p:sp>
        <p:nvSpPr>
          <p:cNvPr id="4" name="PlaceHolder 3"/>
          <p:cNvSpPr>
            <a:spLocks noGrp="1"/>
          </p:cNvSpPr>
          <p:nvPr>
            <p:ph type="sldNum" idx="3"/>
          </p:nvPr>
        </p:nvSpPr>
        <p:spPr/>
        <p:txBody>
          <a:bodyPr/>
          <a:p>
            <a:fld id="{744D52FB-1ED2-42AE-ADC7-AF98010B15CF}"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A Pair of Thompson/McIlroy Pipes</a:t>
            </a:r>
            <a:endParaRPr b="0" lang="en-US" sz="3300" spc="-1" strike="noStrike">
              <a:solidFill>
                <a:srgbClr val="050505"/>
              </a:solidFill>
              <a:latin typeface="Times New Roman"/>
            </a:endParaRPr>
          </a:p>
        </p:txBody>
      </p:sp>
      <p:sp>
        <p:nvSpPr>
          <p:cNvPr id="189"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1" lang="en-US" sz="2400" spc="-1" strike="noStrike">
                <a:solidFill>
                  <a:srgbClr val="050505"/>
                </a:solidFill>
                <a:latin typeface="Courier New"/>
              </a:rPr>
              <a:t>typedef struct PIPECONN {</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    </a:t>
            </a:r>
            <a:r>
              <a:rPr b="1" lang="en-US" sz="2400" spc="-1" strike="noStrike">
                <a:solidFill>
                  <a:srgbClr val="050505"/>
                </a:solidFill>
                <a:latin typeface="Courier New"/>
              </a:rPr>
              <a:t>int fdf;    /* FD forward */</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    </a:t>
            </a:r>
            <a:r>
              <a:rPr b="1" lang="en-US" sz="2400" spc="-1" strike="noStrike">
                <a:solidFill>
                  <a:srgbClr val="050505"/>
                </a:solidFill>
                <a:latin typeface="Courier New"/>
              </a:rPr>
              <a:t>int fdr;    /* FD reverse */</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    </a:t>
            </a:r>
            <a:r>
              <a:rPr b="1" lang="en-US" sz="2400" spc="-1" strike="noStrike">
                <a:solidFill>
                  <a:srgbClr val="050505"/>
                </a:solidFill>
                <a:latin typeface="Courier New"/>
              </a:rPr>
              <a:t>int flag;   /* which side, etc */</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   … </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                        </a:t>
            </a:r>
            <a:r>
              <a:rPr b="1" lang="en-US" sz="2400" spc="-1" strike="noStrike">
                <a:solidFill>
                  <a:srgbClr val="050505"/>
                </a:solidFill>
                <a:latin typeface="Courier New"/>
              </a:rPr>
              <a:t>} PIPECONN;</a:t>
            </a:r>
            <a:endParaRPr b="0" lang="en-US" sz="2400" spc="-1" strike="noStrike">
              <a:solidFill>
                <a:srgbClr val="050505"/>
              </a:solidFill>
              <a:latin typeface="Arial"/>
            </a:endParaRPr>
          </a:p>
        </p:txBody>
      </p:sp>
      <p:pic>
        <p:nvPicPr>
          <p:cNvPr id="190" name="" descr=""/>
          <p:cNvPicPr/>
          <p:nvPr/>
        </p:nvPicPr>
        <p:blipFill>
          <a:blip r:embed="rId1"/>
          <a:stretch/>
        </p:blipFill>
        <p:spPr>
          <a:xfrm>
            <a:off x="1985400" y="4902120"/>
            <a:ext cx="1443600" cy="355680"/>
          </a:xfrm>
          <a:prstGeom prst="rect">
            <a:avLst/>
          </a:prstGeom>
          <a:ln w="54720">
            <a:noFill/>
          </a:ln>
        </p:spPr>
      </p:pic>
      <p:sp>
        <p:nvSpPr>
          <p:cNvPr id="4" name="PlaceHolder 3"/>
          <p:cNvSpPr>
            <a:spLocks noGrp="1"/>
          </p:cNvSpPr>
          <p:nvPr>
            <p:ph type="sldNum" idx="3"/>
          </p:nvPr>
        </p:nvSpPr>
        <p:spPr/>
        <p:txBody>
          <a:bodyPr/>
          <a:p>
            <a:fld id="{205634AC-C5CB-41BD-9162-2088E343069F}"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about:rick</a:t>
            </a:r>
            <a:endParaRPr b="0" lang="en-US" sz="3300" spc="-1" strike="noStrike">
              <a:solidFill>
                <a:srgbClr val="050505"/>
              </a:solidFill>
              <a:latin typeface="Times New Roman"/>
            </a:endParaRPr>
          </a:p>
        </p:txBody>
      </p:sp>
      <p:sp>
        <p:nvSpPr>
          <p:cNvPr id="101" name="PlaceHolder 2"/>
          <p:cNvSpPr>
            <a:spLocks noGrp="1"/>
          </p:cNvSpPr>
          <p:nvPr>
            <p:ph/>
          </p:nvPr>
        </p:nvSpPr>
        <p:spPr>
          <a:xfrm>
            <a:off x="1620000" y="1368000"/>
            <a:ext cx="4095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VM since 1982</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Unix since 1985</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Pipelines since 1992</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Linux since 1993</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Knighted “Sir Santa”</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02" name="" descr=""/>
          <p:cNvPicPr/>
          <p:nvPr/>
        </p:nvPicPr>
        <p:blipFill>
          <a:blip r:embed="rId1"/>
          <a:stretch/>
        </p:blipFill>
        <p:spPr>
          <a:xfrm>
            <a:off x="4239360" y="810360"/>
            <a:ext cx="790200" cy="790200"/>
          </a:xfrm>
          <a:prstGeom prst="rect">
            <a:avLst/>
          </a:prstGeom>
          <a:ln w="54720">
            <a:noFill/>
          </a:ln>
        </p:spPr>
      </p:pic>
      <p:pic>
        <p:nvPicPr>
          <p:cNvPr id="103" name="" descr=""/>
          <p:cNvPicPr/>
          <p:nvPr/>
        </p:nvPicPr>
        <p:blipFill>
          <a:blip r:embed="rId2"/>
          <a:stretch/>
        </p:blipFill>
        <p:spPr>
          <a:xfrm>
            <a:off x="5029200" y="1953000"/>
            <a:ext cx="809280" cy="790200"/>
          </a:xfrm>
          <a:prstGeom prst="rect">
            <a:avLst/>
          </a:prstGeom>
          <a:ln w="54720">
            <a:noFill/>
          </a:ln>
        </p:spPr>
      </p:pic>
      <p:pic>
        <p:nvPicPr>
          <p:cNvPr id="104" name="" descr=""/>
          <p:cNvPicPr/>
          <p:nvPr/>
        </p:nvPicPr>
        <p:blipFill>
          <a:blip r:embed="rId3"/>
          <a:stretch/>
        </p:blipFill>
        <p:spPr>
          <a:xfrm>
            <a:off x="4124520" y="3657600"/>
            <a:ext cx="676080" cy="952200"/>
          </a:xfrm>
          <a:prstGeom prst="rect">
            <a:avLst/>
          </a:prstGeom>
          <a:ln w="54720">
            <a:noFill/>
          </a:ln>
        </p:spPr>
      </p:pic>
      <p:pic>
        <p:nvPicPr>
          <p:cNvPr id="105" name="" descr=""/>
          <p:cNvPicPr/>
          <p:nvPr/>
        </p:nvPicPr>
        <p:blipFill>
          <a:blip r:embed="rId4"/>
          <a:stretch/>
        </p:blipFill>
        <p:spPr>
          <a:xfrm>
            <a:off x="5058000" y="2847960"/>
            <a:ext cx="885600" cy="1028520"/>
          </a:xfrm>
          <a:prstGeom prst="rect">
            <a:avLst/>
          </a:prstGeom>
          <a:ln w="54720">
            <a:noFill/>
          </a:ln>
        </p:spPr>
      </p:pic>
      <p:pic>
        <p:nvPicPr>
          <p:cNvPr id="106" name="" descr=""/>
          <p:cNvPicPr/>
          <p:nvPr/>
        </p:nvPicPr>
        <p:blipFill>
          <a:blip r:embed="rId5"/>
          <a:stretch/>
        </p:blipFill>
        <p:spPr>
          <a:xfrm>
            <a:off x="5257800" y="1143360"/>
            <a:ext cx="1380600" cy="685440"/>
          </a:xfrm>
          <a:prstGeom prst="rect">
            <a:avLst/>
          </a:prstGeom>
          <a:ln w="54720">
            <a:noFill/>
          </a:ln>
        </p:spPr>
      </p:pic>
      <p:pic>
        <p:nvPicPr>
          <p:cNvPr id="107" name="" descr=""/>
          <p:cNvPicPr/>
          <p:nvPr/>
        </p:nvPicPr>
        <p:blipFill>
          <a:blip r:embed="rId6"/>
          <a:stretch/>
        </p:blipFill>
        <p:spPr>
          <a:xfrm>
            <a:off x="8001000" y="810000"/>
            <a:ext cx="1371600" cy="978120"/>
          </a:xfrm>
          <a:prstGeom prst="rect">
            <a:avLst/>
          </a:prstGeom>
          <a:ln w="54720">
            <a:noFill/>
          </a:ln>
        </p:spPr>
      </p:pic>
      <p:pic>
        <p:nvPicPr>
          <p:cNvPr id="108" name="" descr=""/>
          <p:cNvPicPr/>
          <p:nvPr/>
        </p:nvPicPr>
        <p:blipFill>
          <a:blip r:embed="rId7"/>
          <a:stretch/>
        </p:blipFill>
        <p:spPr>
          <a:xfrm>
            <a:off x="8025480" y="2081880"/>
            <a:ext cx="1347120" cy="1347120"/>
          </a:xfrm>
          <a:prstGeom prst="rect">
            <a:avLst/>
          </a:prstGeom>
          <a:ln w="54720">
            <a:noFill/>
          </a:ln>
        </p:spPr>
      </p:pic>
      <p:sp>
        <p:nvSpPr>
          <p:cNvPr id="4" name="PlaceHolder 3"/>
          <p:cNvSpPr>
            <a:spLocks noGrp="1"/>
          </p:cNvSpPr>
          <p:nvPr>
            <p:ph type="sldNum" idx="3"/>
          </p:nvPr>
        </p:nvSpPr>
        <p:spPr/>
        <p:txBody>
          <a:bodyPr/>
          <a:p>
            <a:fld id="{7627DBD4-BD6A-43BC-AFFA-EA46EF6A3B58}"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A Pair of Thompson/McIlroy Pipes</a:t>
            </a:r>
            <a:endParaRPr b="0" lang="en-US" sz="3300" spc="-1" strike="noStrike">
              <a:solidFill>
                <a:srgbClr val="050505"/>
              </a:solidFill>
              <a:latin typeface="Times New Roman"/>
            </a:endParaRPr>
          </a:p>
        </p:txBody>
      </p:sp>
      <p:sp>
        <p:nvSpPr>
          <p:cNvPr id="192"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Producer feeds the forward FD (data, stats) </a:t>
            </a:r>
            <a:br>
              <a:rPr sz="2400"/>
            </a:br>
            <a:r>
              <a:rPr b="0" lang="en-US" sz="2400" spc="-1" strike="noStrike">
                <a:solidFill>
                  <a:srgbClr val="050505"/>
                </a:solidFill>
                <a:latin typeface="Arial"/>
              </a:rPr>
              <a:t>and reads command/control from the reverse FD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Consumer feeds the reverse FD (control) </a:t>
            </a:r>
            <a:br>
              <a:rPr sz="2400"/>
            </a:br>
            <a:r>
              <a:rPr b="0" lang="en-US" sz="2400" spc="-1" strike="noStrike">
                <a:solidFill>
                  <a:srgbClr val="050505"/>
                </a:solidFill>
                <a:latin typeface="Arial"/>
              </a:rPr>
              <a:t>and reads data/metadata from the forward FD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93" name="" descr=""/>
          <p:cNvPicPr/>
          <p:nvPr/>
        </p:nvPicPr>
        <p:blipFill>
          <a:blip r:embed="rId1"/>
          <a:stretch/>
        </p:blipFill>
        <p:spPr>
          <a:xfrm>
            <a:off x="1985400" y="4902120"/>
            <a:ext cx="1443600" cy="355680"/>
          </a:xfrm>
          <a:prstGeom prst="rect">
            <a:avLst/>
          </a:prstGeom>
          <a:ln w="54720">
            <a:noFill/>
          </a:ln>
        </p:spPr>
      </p:pic>
      <p:pic>
        <p:nvPicPr>
          <p:cNvPr id="194" name="" descr=""/>
          <p:cNvPicPr/>
          <p:nvPr/>
        </p:nvPicPr>
        <p:blipFill>
          <a:blip r:embed="rId2"/>
          <a:stretch/>
        </p:blipFill>
        <p:spPr>
          <a:xfrm>
            <a:off x="2514600" y="3200400"/>
            <a:ext cx="3725280" cy="1143000"/>
          </a:xfrm>
          <a:prstGeom prst="rect">
            <a:avLst/>
          </a:prstGeom>
          <a:ln w="54720">
            <a:noFill/>
          </a:ln>
        </p:spPr>
      </p:pic>
      <p:sp>
        <p:nvSpPr>
          <p:cNvPr id="4" name="PlaceHolder 3"/>
          <p:cNvSpPr>
            <a:spLocks noGrp="1"/>
          </p:cNvSpPr>
          <p:nvPr>
            <p:ph type="sldNum" idx="3"/>
          </p:nvPr>
        </p:nvSpPr>
        <p:spPr/>
        <p:txBody>
          <a:bodyPr/>
          <a:p>
            <a:fld id="{97AE141B-CA6C-4D77-8C2C-27022E4F928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A Plumbing Protocol</a:t>
            </a:r>
            <a:endParaRPr b="0" lang="en-US" sz="3300" spc="-1" strike="noStrike">
              <a:solidFill>
                <a:srgbClr val="050505"/>
              </a:solidFill>
              <a:latin typeface="Times New Roman"/>
            </a:endParaRPr>
          </a:p>
        </p:txBody>
      </p:sp>
      <p:sp>
        <p:nvSpPr>
          <p:cNvPr id="196"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consumer sends "STAT": </a:t>
            </a:r>
            <a:br>
              <a:rPr sz="2400"/>
            </a:br>
            <a:r>
              <a:rPr b="0" lang="en-US" sz="2400" spc="-1" strike="noStrike">
                <a:solidFill>
                  <a:srgbClr val="050505"/>
                </a:solidFill>
                <a:latin typeface="Arial"/>
              </a:rPr>
              <a:t>producer sends number of bytes available</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consumer sends "PEEK": </a:t>
            </a:r>
            <a:br>
              <a:rPr sz="2400"/>
            </a:br>
            <a:r>
              <a:rPr b="0" lang="en-US" sz="2400" spc="-1" strike="noStrike">
                <a:solidFill>
                  <a:srgbClr val="050505"/>
                </a:solidFill>
                <a:latin typeface="Arial"/>
              </a:rPr>
              <a:t>producer sends the data</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consumer sends "NEXT": </a:t>
            </a:r>
            <a:br>
              <a:rPr sz="2400"/>
            </a:br>
            <a:r>
              <a:rPr b="0" lang="en-US" sz="2400" spc="-1" strike="noStrike">
                <a:solidFill>
                  <a:srgbClr val="050505"/>
                </a:solidFill>
                <a:latin typeface="Arial"/>
              </a:rPr>
              <a:t>producer advances to next record</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97" name="" descr=""/>
          <p:cNvPicPr/>
          <p:nvPr/>
        </p:nvPicPr>
        <p:blipFill>
          <a:blip r:embed="rId1"/>
          <a:stretch/>
        </p:blipFill>
        <p:spPr>
          <a:xfrm>
            <a:off x="1985400" y="4902120"/>
            <a:ext cx="1443600" cy="355680"/>
          </a:xfrm>
          <a:prstGeom prst="rect">
            <a:avLst/>
          </a:prstGeom>
          <a:ln w="54720">
            <a:noFill/>
          </a:ln>
        </p:spPr>
      </p:pic>
      <p:sp>
        <p:nvSpPr>
          <p:cNvPr id="4" name="PlaceHolder 3"/>
          <p:cNvSpPr>
            <a:spLocks noGrp="1"/>
          </p:cNvSpPr>
          <p:nvPr>
            <p:ph type="sldNum" idx="3"/>
          </p:nvPr>
        </p:nvSpPr>
        <p:spPr/>
        <p:txBody>
          <a:bodyPr/>
          <a:p>
            <a:fld id="{1E8E153A-BD42-495F-A5CE-886532D50241}"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What’s in a Name?</a:t>
            </a:r>
            <a:endParaRPr b="0" lang="en-US" sz="3300" spc="-1" strike="noStrike">
              <a:solidFill>
                <a:srgbClr val="050505"/>
              </a:solidFill>
              <a:latin typeface="Times New Roman"/>
            </a:endParaRPr>
          </a:p>
        </p:txBody>
      </p:sp>
      <p:sp>
        <p:nvSpPr>
          <p:cNvPr id="199"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If we call it Pipelines some might expect it to be </a:t>
            </a:r>
            <a:br>
              <a:rPr sz="2400"/>
            </a:br>
            <a:r>
              <a:rPr b="0" lang="en-US" sz="2400" spc="-1" strike="noStrike">
                <a:solidFill>
                  <a:srgbClr val="050505"/>
                </a:solidFill>
                <a:latin typeface="Arial"/>
              </a:rPr>
              <a:t>closer to CMS Pipelines than it actually is.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If we call it Pipelines, Unix people would think </a:t>
            </a:r>
            <a:br>
              <a:rPr sz="2400"/>
            </a:br>
            <a:r>
              <a:rPr b="0" lang="en-US" sz="2400" spc="-1" strike="noStrike">
                <a:solidFill>
                  <a:srgbClr val="050505"/>
                </a:solidFill>
                <a:latin typeface="Arial"/>
              </a:rPr>
              <a:t>“shell pipes” and then “so what?”.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Maybe call it </a:t>
            </a:r>
            <a:r>
              <a:rPr b="0" lang="en-US" sz="2400" spc="-1" strike="noStrike" u="sng">
                <a:solidFill>
                  <a:srgbClr val="050505"/>
                </a:solidFill>
                <a:uFillTx/>
                <a:latin typeface="Arial"/>
              </a:rPr>
              <a:t>Ductwork</a:t>
            </a:r>
            <a:r>
              <a:rPr b="0" lang="en-US" sz="2400" spc="-1" strike="noStrike">
                <a:solidFill>
                  <a:srgbClr val="050505"/>
                </a:solidFill>
                <a:latin typeface="Arial"/>
              </a:rPr>
              <a:t>, real example, controlled flow.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Maybe call it </a:t>
            </a:r>
            <a:r>
              <a:rPr b="0" lang="en-US" sz="2400" spc="-1" strike="noStrike" u="sng">
                <a:solidFill>
                  <a:srgbClr val="050505"/>
                </a:solidFill>
                <a:uFillTx/>
                <a:latin typeface="Arial"/>
              </a:rPr>
              <a:t>Plenum</a:t>
            </a:r>
            <a:r>
              <a:rPr b="0" lang="en-US" sz="2400" spc="-1" strike="noStrike">
                <a:solidFill>
                  <a:srgbClr val="050505"/>
                </a:solidFill>
                <a:latin typeface="Arial"/>
              </a:rPr>
              <a:t>, but now too many options.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200" name="" descr=""/>
          <p:cNvPicPr/>
          <p:nvPr/>
        </p:nvPicPr>
        <p:blipFill>
          <a:blip r:embed="rId1"/>
          <a:stretch/>
        </p:blipFill>
        <p:spPr>
          <a:xfrm>
            <a:off x="5405040" y="4026240"/>
            <a:ext cx="3281760" cy="1231560"/>
          </a:xfrm>
          <a:prstGeom prst="rect">
            <a:avLst/>
          </a:prstGeom>
          <a:ln w="54720">
            <a:noFill/>
          </a:ln>
        </p:spPr>
      </p:pic>
      <p:pic>
        <p:nvPicPr>
          <p:cNvPr id="201" name="" descr=""/>
          <p:cNvPicPr/>
          <p:nvPr/>
        </p:nvPicPr>
        <p:blipFill>
          <a:blip r:embed="rId2"/>
          <a:stretch/>
        </p:blipFill>
        <p:spPr>
          <a:xfrm>
            <a:off x="2469240" y="4026240"/>
            <a:ext cx="1645560" cy="1231560"/>
          </a:xfrm>
          <a:prstGeom prst="rect">
            <a:avLst/>
          </a:prstGeom>
          <a:ln w="54720">
            <a:noFill/>
          </a:ln>
        </p:spPr>
      </p:pic>
      <p:sp>
        <p:nvSpPr>
          <p:cNvPr id="4" name="PlaceHolder 3"/>
          <p:cNvSpPr>
            <a:spLocks noGrp="1"/>
          </p:cNvSpPr>
          <p:nvPr>
            <p:ph type="sldNum" idx="3"/>
          </p:nvPr>
        </p:nvSpPr>
        <p:spPr/>
        <p:txBody>
          <a:bodyPr/>
          <a:p>
            <a:fld id="{7B9D1AB9-E729-4A70-832A-87DB065D0DA7}"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Arial"/>
              </a:rPr>
              <a:t>From: Nancy Foley &lt;nfoley@us.ibm.com&gt;</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Subject: Prefix Request</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Date: Wed, 26 Jul 2023 14:37:20 +0000</a:t>
            </a:r>
            <a:endParaRPr b="0" lang="en-US" sz="2400" spc="-1" strike="noStrike">
              <a:solidFill>
                <a:srgbClr val="050505"/>
              </a:solidFill>
              <a:latin typeface="Arial"/>
            </a:endParaRPr>
          </a:p>
          <a:p>
            <a:pPr indent="0">
              <a:spcAft>
                <a:spcPts val="1060"/>
              </a:spcAft>
              <a:buNone/>
            </a:pPr>
            <a:r>
              <a:rPr b="0" lang="en-US" sz="1200" spc="-1" strike="noStrike">
                <a:solidFill>
                  <a:srgbClr val="050505"/>
                </a:solidFill>
                <a:latin typeface="Arial"/>
              </a:rPr>
              <a:t>   </a:t>
            </a:r>
            <a:endParaRPr b="0" lang="en-US" sz="1200" spc="-1" strike="noStrike">
              <a:solidFill>
                <a:srgbClr val="050505"/>
              </a:solidFill>
              <a:latin typeface="Arial"/>
            </a:endParaRPr>
          </a:p>
          <a:p>
            <a:pPr indent="0">
              <a:spcAft>
                <a:spcPts val="1060"/>
              </a:spcAft>
              <a:buNone/>
            </a:pPr>
            <a:r>
              <a:rPr b="0" lang="en-US" sz="2400" spc="-1" strike="noStrike">
                <a:solidFill>
                  <a:srgbClr val="050505"/>
                </a:solidFill>
                <a:latin typeface="Arial"/>
              </a:rPr>
              <a:t>Prefix XFL* has been assigned to you and your product.</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p:txBody>
      </p:sp>
      <p:sp>
        <p:nvSpPr>
          <p:cNvPr id="203"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Project needs a “Prefix”</a:t>
            </a:r>
            <a:endParaRPr b="0" lang="en-US" sz="3300" spc="-1" strike="noStrike">
              <a:solidFill>
                <a:srgbClr val="050505"/>
              </a:solidFill>
              <a:latin typeface="Times New Roman"/>
            </a:endParaRPr>
          </a:p>
        </p:txBody>
      </p:sp>
      <p:pic>
        <p:nvPicPr>
          <p:cNvPr id="204" name="" descr=""/>
          <p:cNvPicPr/>
          <p:nvPr/>
        </p:nvPicPr>
        <p:blipFill>
          <a:blip r:embed="rId1"/>
          <a:stretch/>
        </p:blipFill>
        <p:spPr>
          <a:xfrm>
            <a:off x="5410440" y="3724560"/>
            <a:ext cx="1904760" cy="1761840"/>
          </a:xfrm>
          <a:prstGeom prst="rect">
            <a:avLst/>
          </a:prstGeom>
          <a:ln w="54720">
            <a:noFill/>
          </a:ln>
        </p:spPr>
      </p:pic>
      <p:sp>
        <p:nvSpPr>
          <p:cNvPr id="4" name="PlaceHolder 3"/>
          <p:cNvSpPr>
            <a:spLocks noGrp="1"/>
          </p:cNvSpPr>
          <p:nvPr>
            <p:ph type="sldNum" idx="3"/>
          </p:nvPr>
        </p:nvSpPr>
        <p:spPr/>
        <p:txBody>
          <a:bodyPr/>
          <a:p>
            <a:fld id="{B0F88850-46DC-4F1A-8FC9-63B020F678E6}"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Inherited Environment</a:t>
            </a:r>
            <a:endParaRPr b="0" lang="en-US" sz="3300" spc="-1" strike="noStrike">
              <a:solidFill>
                <a:srgbClr val="050505"/>
              </a:solidFill>
              <a:latin typeface="Times New Roman"/>
            </a:endParaRPr>
          </a:p>
        </p:txBody>
      </p:sp>
      <p:sp>
        <p:nvSpPr>
          <p:cNvPr id="206" name="PlaceHolder 2"/>
          <p:cNvSpPr>
            <a:spLocks noGrp="1"/>
          </p:cNvSpPr>
          <p:nvPr>
            <p:ph/>
          </p:nvPr>
        </p:nvSpPr>
        <p:spPr>
          <a:xfrm>
            <a:off x="1620000" y="1368000"/>
            <a:ext cx="8100000" cy="4302000"/>
          </a:xfrm>
          <a:prstGeom prst="rect">
            <a:avLst/>
          </a:prstGeom>
          <a:noFill/>
          <a:ln w="0">
            <a:noFill/>
          </a:ln>
        </p:spPr>
        <p:txBody>
          <a:bodyPr lIns="0" rIns="0" tIns="0" bIns="0" anchor="t">
            <a:normAutofit/>
          </a:bodyPr>
          <a:p>
            <a:pPr indent="0">
              <a:spcAft>
                <a:spcPts val="1060"/>
              </a:spcAft>
              <a:buNone/>
            </a:pPr>
            <a:r>
              <a:rPr b="1" lang="en-US" sz="2400" spc="-1" strike="noStrike">
                <a:solidFill>
                  <a:srgbClr val="050505"/>
                </a:solidFill>
                <a:latin typeface="Courier New"/>
              </a:rPr>
              <a:t>PIPECONN='*.INPUT:4,5 *.OUTPUT:7,10'</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PIPEPATH=/my/stages:/usr/libexec/xfl</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PIPEOPT_</a:t>
            </a:r>
            <a:r>
              <a:rPr b="0" i="1" lang="en-US" sz="2400" spc="-1" strike="noStrike">
                <a:solidFill>
                  <a:srgbClr val="050505"/>
                </a:solidFill>
                <a:latin typeface="Courier New"/>
              </a:rPr>
              <a:t>various</a:t>
            </a:r>
            <a:r>
              <a:rPr b="1" lang="en-US" sz="2400" spc="-1" strike="noStrike">
                <a:solidFill>
                  <a:srgbClr val="050505"/>
                </a:solidFill>
                <a:latin typeface="Courier New"/>
              </a:rPr>
              <a:t>=</a:t>
            </a:r>
            <a:r>
              <a:rPr b="0" i="1" lang="en-US" sz="2400" spc="-1" strike="noStrike">
                <a:solidFill>
                  <a:srgbClr val="050505"/>
                </a:solidFill>
                <a:latin typeface="Courier New"/>
              </a:rPr>
              <a:t>whatever</a:t>
            </a:r>
            <a:endParaRPr b="0" lang="en-US" sz="2400" spc="-1" strike="noStrike">
              <a:solidFill>
                <a:srgbClr val="050505"/>
              </a:solidFill>
              <a:latin typeface="Arial"/>
            </a:endParaRPr>
          </a:p>
          <a:p>
            <a:pPr marL="432000" indent="0">
              <a:spcAft>
                <a:spcPts val="1060"/>
              </a:spcAft>
              <a:buNone/>
            </a:pPr>
            <a:r>
              <a:rPr b="0" lang="en-US" sz="1200" spc="-1" strike="noStrike">
                <a:solidFill>
                  <a:srgbClr val="050505"/>
                </a:solidFill>
                <a:latin typeface="Arial"/>
              </a:rPr>
              <a:t>   </a:t>
            </a:r>
            <a:endParaRPr b="0" lang="en-US" sz="12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File descriptors are passed via </a:t>
            </a:r>
            <a:r>
              <a:rPr b="1" lang="en-US" sz="2400" spc="-1" strike="noStrike">
                <a:solidFill>
                  <a:srgbClr val="050505"/>
                </a:solidFill>
                <a:latin typeface="Courier New"/>
              </a:rPr>
              <a:t>$PIPECONN</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Stages are found via </a:t>
            </a:r>
            <a:r>
              <a:rPr b="1" lang="en-US" sz="2400" spc="-1" strike="noStrike">
                <a:solidFill>
                  <a:srgbClr val="050505"/>
                </a:solidFill>
                <a:latin typeface="Courier New"/>
              </a:rPr>
              <a:t>$PIPEPATH</a:t>
            </a:r>
            <a:r>
              <a:rPr b="0" lang="en-US" sz="2400" spc="-1" strike="noStrike">
                <a:solidFill>
                  <a:srgbClr val="050505"/>
                </a:solidFill>
                <a:latin typeface="Arial"/>
              </a:rPr>
              <a:t>, not via </a:t>
            </a:r>
            <a:r>
              <a:rPr b="1" lang="en-US" sz="2400" spc="-1" strike="noStrike">
                <a:solidFill>
                  <a:srgbClr val="050505"/>
                </a:solidFill>
                <a:latin typeface="Courier New"/>
              </a:rPr>
              <a:t>$PATH</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Default search is </a:t>
            </a:r>
            <a:r>
              <a:rPr b="1" lang="en-US" sz="2400" spc="-1" strike="noStrike">
                <a:solidFill>
                  <a:srgbClr val="050505"/>
                </a:solidFill>
                <a:latin typeface="Courier New"/>
              </a:rPr>
              <a:t>/usr/libexec/xfl</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Options passed via environment variables as needed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4" name="PlaceHolder 3"/>
          <p:cNvSpPr>
            <a:spLocks noGrp="1"/>
          </p:cNvSpPr>
          <p:nvPr>
            <p:ph type="sldNum" idx="3"/>
          </p:nvPr>
        </p:nvSpPr>
        <p:spPr/>
        <p:txBody>
          <a:bodyPr/>
          <a:p>
            <a:fld id="{85190C22-A23C-42DD-A5DD-49690B7F85F5}"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Bypass Shell Plumbing</a:t>
            </a:r>
            <a:endParaRPr b="0" lang="en-US" sz="3300" spc="-1" strike="noStrike">
              <a:solidFill>
                <a:srgbClr val="050505"/>
              </a:solidFill>
              <a:latin typeface="Times New Roman"/>
            </a:endParaRPr>
          </a:p>
        </p:txBody>
      </p:sp>
      <p:sp>
        <p:nvSpPr>
          <p:cNvPr id="208" name="PlaceHolder 2"/>
          <p:cNvSpPr>
            <a:spLocks noGrp="1"/>
          </p:cNvSpPr>
          <p:nvPr>
            <p:ph/>
          </p:nvPr>
        </p:nvSpPr>
        <p:spPr>
          <a:xfrm>
            <a:off x="1620000" y="1368000"/>
            <a:ext cx="8100000" cy="43020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Q: How to avoid the shell interpreting a pipeline?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 Simple ... quote it.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r>
              <a:rPr b="1" lang="en-US" sz="2400" spc="-1" strike="noStrike">
                <a:solidFill>
                  <a:srgbClr val="050505"/>
                </a:solidFill>
                <a:latin typeface="Courier New"/>
              </a:rPr>
              <a:t>pipe ' strliteral /hello/ | console '</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r>
              <a:rPr b="0" lang="en-US" sz="2400" spc="-1" strike="noStrike">
                <a:solidFill>
                  <a:srgbClr val="050505"/>
                </a:solidFill>
                <a:latin typeface="Arial"/>
              </a:rPr>
              <a:t>The shell does not interpret a quoted pipeline.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4" name="PlaceHolder 3"/>
          <p:cNvSpPr>
            <a:spLocks noGrp="1"/>
          </p:cNvSpPr>
          <p:nvPr>
            <p:ph type="sldNum" idx="3"/>
          </p:nvPr>
        </p:nvSpPr>
        <p:spPr/>
        <p:txBody>
          <a:bodyPr/>
          <a:p>
            <a:fld id="{694985D3-B9D4-43FB-95AD-EA6FCC587C97}"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Beware SIGPIPE</a:t>
            </a:r>
            <a:endParaRPr b="0" lang="en-US" sz="3300" spc="-1" strike="noStrike">
              <a:solidFill>
                <a:srgbClr val="050505"/>
              </a:solidFill>
              <a:latin typeface="Times New Roman"/>
            </a:endParaRPr>
          </a:p>
        </p:txBody>
      </p:sp>
      <p:sp>
        <p:nvSpPr>
          <p:cNvPr id="210"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Writing to a standard Unix pipe with </a:t>
            </a:r>
            <a:br>
              <a:rPr sz="2400"/>
            </a:br>
            <a:r>
              <a:rPr b="0" lang="en-US" sz="2400" spc="-1" strike="noStrike">
                <a:solidFill>
                  <a:srgbClr val="050505"/>
                </a:solidFill>
                <a:latin typeface="Arial"/>
              </a:rPr>
              <a:t>no listener on the other end results in error EPIPE.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By default it also precipitates a SIGPIPE, </a:t>
            </a:r>
            <a:br>
              <a:rPr sz="2400"/>
            </a:br>
            <a:r>
              <a:rPr b="0" lang="en-US" sz="2400" spc="-1" strike="noStrike">
                <a:solidFill>
                  <a:srgbClr val="050505"/>
                </a:solidFill>
                <a:latin typeface="Arial"/>
              </a:rPr>
              <a:t>which kills the process (the stage) if not handled.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r>
              <a:rPr b="1" lang="en-US" sz="2400" spc="-1" strike="noStrike">
                <a:solidFill>
                  <a:srgbClr val="050505"/>
                </a:solidFill>
                <a:latin typeface="Courier New"/>
              </a:rPr>
              <a:t>signal(SIGPIPE,SIG_IGN);</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211" name="" descr=""/>
          <p:cNvPicPr/>
          <p:nvPr/>
        </p:nvPicPr>
        <p:blipFill>
          <a:blip r:embed="rId1"/>
          <a:stretch/>
        </p:blipFill>
        <p:spPr>
          <a:xfrm>
            <a:off x="4800600" y="4153320"/>
            <a:ext cx="818640" cy="1333080"/>
          </a:xfrm>
          <a:prstGeom prst="rect">
            <a:avLst/>
          </a:prstGeom>
          <a:ln w="54720">
            <a:noFill/>
          </a:ln>
        </p:spPr>
      </p:pic>
      <p:sp>
        <p:nvSpPr>
          <p:cNvPr id="4" name="PlaceHolder 3"/>
          <p:cNvSpPr>
            <a:spLocks noGrp="1"/>
          </p:cNvSpPr>
          <p:nvPr>
            <p:ph type="sldNum" idx="3"/>
          </p:nvPr>
        </p:nvSpPr>
        <p:spPr/>
        <p:txBody>
          <a:bodyPr/>
          <a:p>
            <a:fld id="{16CCFC93-06AE-4334-B36B-89B94F98E3E3}"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XMITMSG and APPLMSG</a:t>
            </a:r>
            <a:endParaRPr b="0" lang="en-US" sz="3300" spc="-1" strike="noStrike">
              <a:solidFill>
                <a:srgbClr val="050505"/>
              </a:solidFill>
              <a:latin typeface="Times New Roman"/>
            </a:endParaRPr>
          </a:p>
        </p:txBody>
      </p:sp>
      <p:sp>
        <p:nvSpPr>
          <p:cNvPr id="213"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We use the “</a:t>
            </a:r>
            <a:r>
              <a:rPr b="1" lang="en-US" sz="2400" spc="-1" strike="noStrike">
                <a:solidFill>
                  <a:srgbClr val="050505"/>
                </a:solidFill>
                <a:latin typeface="Courier New"/>
              </a:rPr>
              <a:t>xmitmsgx</a:t>
            </a:r>
            <a:r>
              <a:rPr b="0" lang="en-US" sz="2400" spc="-1" strike="noStrike">
                <a:solidFill>
                  <a:srgbClr val="050505"/>
                </a:solidFill>
                <a:latin typeface="Arial"/>
              </a:rPr>
              <a:t>” library </a:t>
            </a:r>
            <a:br>
              <a:rPr sz="2400"/>
            </a:br>
            <a:r>
              <a:rPr b="0" lang="en-US" sz="2400" spc="-1" strike="noStrike">
                <a:solidFill>
                  <a:srgbClr val="050505"/>
                </a:solidFill>
                <a:latin typeface="Arial"/>
              </a:rPr>
              <a:t>which is similar to </a:t>
            </a:r>
            <a:r>
              <a:rPr b="1" lang="en-US" sz="2400" spc="-1" strike="noStrike">
                <a:solidFill>
                  <a:srgbClr val="050505"/>
                </a:solidFill>
                <a:latin typeface="Courier New"/>
              </a:rPr>
              <a:t>APPLMSG</a:t>
            </a:r>
            <a:r>
              <a:rPr b="0" lang="en-US" sz="2400" spc="-1" strike="noStrike">
                <a:solidFill>
                  <a:srgbClr val="050505"/>
                </a:solidFill>
                <a:latin typeface="Arial"/>
              </a:rPr>
              <a:t> and ‘</a:t>
            </a:r>
            <a:r>
              <a:rPr b="1" lang="en-US" sz="2400" spc="-1" strike="noStrike">
                <a:solidFill>
                  <a:srgbClr val="050505"/>
                </a:solidFill>
                <a:latin typeface="Courier New"/>
              </a:rPr>
              <a:t>XMITMSG</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Initial message repository stolen from CMS Pipelines.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Works!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214" name="" descr=""/>
          <p:cNvPicPr/>
          <p:nvPr/>
        </p:nvPicPr>
        <p:blipFill>
          <a:blip r:embed="rId1"/>
          <a:stretch/>
        </p:blipFill>
        <p:spPr>
          <a:xfrm>
            <a:off x="4648680" y="3296160"/>
            <a:ext cx="1523520" cy="1961640"/>
          </a:xfrm>
          <a:prstGeom prst="rect">
            <a:avLst/>
          </a:prstGeom>
          <a:ln w="54720">
            <a:noFill/>
          </a:ln>
        </p:spPr>
      </p:pic>
      <p:sp>
        <p:nvSpPr>
          <p:cNvPr id="4" name="PlaceHolder 3"/>
          <p:cNvSpPr>
            <a:spLocks noGrp="1"/>
          </p:cNvSpPr>
          <p:nvPr>
            <p:ph type="sldNum" idx="3"/>
          </p:nvPr>
        </p:nvSpPr>
        <p:spPr/>
        <p:txBody>
          <a:bodyPr/>
          <a:p>
            <a:fld id="{09794CF3-DD32-40EA-9DC4-A376F858A2CF}"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p:nvPr>
        </p:nvSpPr>
        <p:spPr>
          <a:xfrm>
            <a:off x="1620000" y="1368000"/>
            <a:ext cx="8100000" cy="41184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On CMS: </a:t>
            </a:r>
            <a:endParaRPr b="0" lang="en-US" sz="24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'peekto'</a:t>
            </a:r>
            <a:r>
              <a:rPr b="0" lang="en-US" sz="2100" spc="-1" strike="noStrike">
                <a:solidFill>
                  <a:srgbClr val="050505"/>
                </a:solidFill>
                <a:latin typeface="Arial"/>
              </a:rPr>
              <a:t>   </a:t>
            </a:r>
            <a:endParaRPr b="0" lang="en-US" sz="21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'output'</a:t>
            </a:r>
            <a:r>
              <a:rPr b="0" lang="en-US" sz="2100" spc="-1" strike="noStrike">
                <a:solidFill>
                  <a:srgbClr val="050505"/>
                </a:solidFill>
                <a:latin typeface="Arial"/>
              </a:rPr>
              <a:t>   </a:t>
            </a:r>
            <a:endParaRPr b="0" lang="en-US" sz="21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'readto'</a:t>
            </a:r>
            <a:r>
              <a:rPr b="0" lang="en-US" sz="2100" spc="-1" strike="noStrike">
                <a:solidFill>
                  <a:srgbClr val="050505"/>
                </a:solidFill>
                <a:latin typeface="Arial"/>
              </a:rPr>
              <a:t>   </a:t>
            </a:r>
            <a:endParaRPr b="0" lang="en-US" sz="21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In POSIX: </a:t>
            </a:r>
            <a:endParaRPr b="0" lang="en-US" sz="24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xlf("peekto",,)</a:t>
            </a:r>
            <a:r>
              <a:rPr b="0" lang="en-US" sz="2100" spc="-1" strike="noStrike">
                <a:solidFill>
                  <a:srgbClr val="050505"/>
                </a:solidFill>
                <a:latin typeface="Arial"/>
              </a:rPr>
              <a:t>   </a:t>
            </a:r>
            <a:endParaRPr b="0" lang="en-US" sz="21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xlf("output",,)</a:t>
            </a:r>
            <a:r>
              <a:rPr b="0" lang="en-US" sz="2100" spc="-1" strike="noStrike">
                <a:solidFill>
                  <a:srgbClr val="050505"/>
                </a:solidFill>
                <a:latin typeface="Arial"/>
              </a:rPr>
              <a:t>   </a:t>
            </a:r>
            <a:endParaRPr b="0" lang="en-US" sz="2100" spc="-1" strike="noStrike">
              <a:solidFill>
                <a:srgbClr val="050505"/>
              </a:solidFill>
              <a:latin typeface="Arial"/>
            </a:endParaRPr>
          </a:p>
          <a:p>
            <a:pPr lvl="1" marL="864000" indent="0">
              <a:spcAft>
                <a:spcPts val="848"/>
              </a:spcAft>
              <a:buNone/>
            </a:pPr>
            <a:r>
              <a:rPr b="1" lang="en-US" sz="2100" spc="-1" strike="noStrike">
                <a:solidFill>
                  <a:srgbClr val="050505"/>
                </a:solidFill>
                <a:latin typeface="Courier New"/>
              </a:rPr>
              <a:t>xlf("readto",,)</a:t>
            </a:r>
            <a:r>
              <a:rPr b="0" lang="en-US" sz="2100" spc="-1" strike="noStrike">
                <a:solidFill>
                  <a:srgbClr val="050505"/>
                </a:solidFill>
                <a:latin typeface="Arial"/>
              </a:rPr>
              <a:t>   </a:t>
            </a:r>
            <a:endParaRPr b="0" lang="en-US" sz="21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16"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Other Languages: Rexx</a:t>
            </a:r>
            <a:endParaRPr b="0" lang="en-US" sz="3300" spc="-1" strike="noStrike">
              <a:solidFill>
                <a:srgbClr val="050505"/>
              </a:solidFill>
              <a:latin typeface="Times New Roman"/>
            </a:endParaRPr>
          </a:p>
        </p:txBody>
      </p:sp>
      <p:pic>
        <p:nvPicPr>
          <p:cNvPr id="217" name="" descr=""/>
          <p:cNvPicPr/>
          <p:nvPr/>
        </p:nvPicPr>
        <p:blipFill>
          <a:blip r:embed="rId1"/>
          <a:stretch/>
        </p:blipFill>
        <p:spPr>
          <a:xfrm>
            <a:off x="6988320" y="3859920"/>
            <a:ext cx="2155680" cy="1626480"/>
          </a:xfrm>
          <a:prstGeom prst="rect">
            <a:avLst/>
          </a:prstGeom>
          <a:ln w="54720">
            <a:noFill/>
          </a:ln>
        </p:spPr>
      </p:pic>
      <p:sp>
        <p:nvSpPr>
          <p:cNvPr id="4" name="PlaceHolder 3"/>
          <p:cNvSpPr>
            <a:spLocks noGrp="1"/>
          </p:cNvSpPr>
          <p:nvPr>
            <p:ph type="sldNum" idx="3"/>
          </p:nvPr>
        </p:nvSpPr>
        <p:spPr/>
        <p:txBody>
          <a:bodyPr/>
          <a:p>
            <a:fld id="{E00AB340-0D8D-4F16-AE47-7084BD60C049}"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p:nvPr>
        </p:nvSpPr>
        <p:spPr>
          <a:xfrm>
            <a:off x="1620000" y="1368000"/>
            <a:ext cx="8100000" cy="4118400"/>
          </a:xfrm>
          <a:prstGeom prst="rect">
            <a:avLst/>
          </a:prstGeom>
          <a:noFill/>
          <a:ln w="0">
            <a:noFill/>
          </a:ln>
        </p:spPr>
        <p:txBody>
          <a:bodyPr lIns="0" rIns="0" tIns="0" bIns="0" anchor="t">
            <a:normAutofit/>
          </a:bodyPr>
          <a:p>
            <a:pPr indent="0">
              <a:spcAft>
                <a:spcPts val="1060"/>
              </a:spcAft>
              <a:buNone/>
            </a:pPr>
            <a:r>
              <a:rPr b="1" lang="en-US" sz="1800" spc="-1" strike="noStrike">
                <a:solidFill>
                  <a:srgbClr val="050505"/>
                </a:solidFill>
                <a:latin typeface="Courier New"/>
              </a:rPr>
              <a:t>call 'XFLPEEK' using sn buffer buflen returning Result.</a:t>
            </a:r>
            <a:r>
              <a:rPr b="0" lang="en-US" sz="2400" spc="-1" strike="noStrike">
                <a:solidFill>
                  <a:srgbClr val="050505"/>
                </a:solidFill>
                <a:latin typeface="Arial"/>
              </a:rPr>
              <a:t>   </a:t>
            </a:r>
            <a:endParaRPr b="0" lang="en-US" sz="2400" spc="-1" strike="noStrike">
              <a:solidFill>
                <a:srgbClr val="050505"/>
              </a:solidFill>
              <a:latin typeface="Arial"/>
            </a:endParaRPr>
          </a:p>
          <a:p>
            <a:pPr indent="0">
              <a:spcAft>
                <a:spcPts val="1060"/>
              </a:spcAft>
              <a:buNone/>
            </a:pPr>
            <a:r>
              <a:rPr b="0" lang="en-US" sz="1800" spc="-1" strike="noStrike">
                <a:solidFill>
                  <a:srgbClr val="050505"/>
                </a:solidFill>
                <a:latin typeface="Arial"/>
              </a:rPr>
              <a:t>   …   </a:t>
            </a:r>
            <a:endParaRPr b="0" lang="en-US" sz="1800" spc="-1" strike="noStrike">
              <a:solidFill>
                <a:srgbClr val="050505"/>
              </a:solidFill>
              <a:latin typeface="Arial"/>
            </a:endParaRPr>
          </a:p>
          <a:p>
            <a:pPr indent="0">
              <a:spcAft>
                <a:spcPts val="1060"/>
              </a:spcAft>
              <a:buNone/>
            </a:pPr>
            <a:r>
              <a:rPr b="1" lang="en-US" sz="1800" spc="-1" strike="noStrike">
                <a:solidFill>
                  <a:srgbClr val="050505"/>
                </a:solidFill>
                <a:latin typeface="Courier New"/>
              </a:rPr>
              <a:t>call 'XFLOUT' using sn buffer buflen returning Result.</a:t>
            </a:r>
            <a:r>
              <a:rPr b="0" lang="en-US" sz="2400" spc="-1" strike="noStrike">
                <a:solidFill>
                  <a:srgbClr val="050505"/>
                </a:solidFill>
                <a:latin typeface="Arial"/>
              </a:rPr>
              <a:t>   </a:t>
            </a:r>
            <a:endParaRPr b="0" lang="en-US" sz="2400" spc="-1" strike="noStrike">
              <a:solidFill>
                <a:srgbClr val="050505"/>
              </a:solidFill>
              <a:latin typeface="Arial"/>
            </a:endParaRPr>
          </a:p>
          <a:p>
            <a:pPr indent="0">
              <a:spcAft>
                <a:spcPts val="1060"/>
              </a:spcAft>
              <a:buNone/>
            </a:pPr>
            <a:r>
              <a:rPr b="0" lang="en-US" sz="1800" spc="-1" strike="noStrike">
                <a:solidFill>
                  <a:srgbClr val="050505"/>
                </a:solidFill>
                <a:latin typeface="Arial"/>
              </a:rPr>
              <a:t>   …   </a:t>
            </a:r>
            <a:endParaRPr b="0" lang="en-US" sz="1800" spc="-1" strike="noStrike">
              <a:solidFill>
                <a:srgbClr val="050505"/>
              </a:solidFill>
              <a:latin typeface="Arial"/>
            </a:endParaRPr>
          </a:p>
          <a:p>
            <a:pPr indent="0">
              <a:spcAft>
                <a:spcPts val="1060"/>
              </a:spcAft>
              <a:buNone/>
            </a:pPr>
            <a:r>
              <a:rPr b="1" lang="en-US" sz="1800" spc="-1" strike="noStrike">
                <a:solidFill>
                  <a:srgbClr val="050505"/>
                </a:solidFill>
                <a:latin typeface="Courier New"/>
              </a:rPr>
              <a:t>call 'XFLREAD' using sn buffer buflen returning Result.</a:t>
            </a:r>
            <a:r>
              <a:rPr b="0" lang="en-US" sz="2400" spc="-1" strike="noStrike">
                <a:solidFill>
                  <a:srgbClr val="050505"/>
                </a:solidFill>
                <a:latin typeface="Arial"/>
              </a:rPr>
              <a:t>   </a:t>
            </a:r>
            <a:endParaRPr b="0" lang="en-US" sz="2400" spc="-1" strike="noStrike">
              <a:solidFill>
                <a:srgbClr val="050505"/>
              </a:solidFill>
              <a:latin typeface="Arial"/>
            </a:endParaRPr>
          </a:p>
          <a:p>
            <a:pPr indent="0">
              <a:spcAft>
                <a:spcPts val="1060"/>
              </a:spcAft>
              <a:buNone/>
            </a:pPr>
            <a:r>
              <a:rPr b="0" lang="en-US" sz="1800" spc="-1" strike="noStrike">
                <a:solidFill>
                  <a:srgbClr val="050505"/>
                </a:solidFill>
                <a:latin typeface="Arial"/>
              </a:rPr>
              <a:t>   …   </a:t>
            </a:r>
            <a:endParaRPr b="0" lang="en-US" sz="1800" spc="-1" strike="noStrike">
              <a:solidFill>
                <a:srgbClr val="050505"/>
              </a:solidFill>
              <a:latin typeface="Arial"/>
            </a:endParaRPr>
          </a:p>
          <a:p>
            <a:pPr indent="0">
              <a:spcAft>
                <a:spcPts val="1060"/>
              </a:spcAft>
              <a:buNone/>
            </a:pPr>
            <a:r>
              <a:rPr b="0" lang="en-US" sz="2400" spc="-1" strike="noStrike">
                <a:solidFill>
                  <a:srgbClr val="050505"/>
                </a:solidFill>
                <a:latin typeface="Arial"/>
              </a:rPr>
              <a:t>Loop as needed   </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p:txBody>
      </p:sp>
      <p:sp>
        <p:nvSpPr>
          <p:cNvPr id="219"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Other Languages: COBOL</a:t>
            </a:r>
            <a:endParaRPr b="0" lang="en-US" sz="3300" spc="-1" strike="noStrike">
              <a:solidFill>
                <a:srgbClr val="050505"/>
              </a:solidFill>
              <a:latin typeface="Times New Roman"/>
            </a:endParaRPr>
          </a:p>
        </p:txBody>
      </p:sp>
      <p:pic>
        <p:nvPicPr>
          <p:cNvPr id="220" name="" descr=""/>
          <p:cNvPicPr/>
          <p:nvPr/>
        </p:nvPicPr>
        <p:blipFill>
          <a:blip r:embed="rId1"/>
          <a:stretch/>
        </p:blipFill>
        <p:spPr>
          <a:xfrm>
            <a:off x="7543800" y="216000"/>
            <a:ext cx="2323800" cy="657000"/>
          </a:xfrm>
          <a:prstGeom prst="rect">
            <a:avLst/>
          </a:prstGeom>
          <a:ln w="54720">
            <a:noFill/>
          </a:ln>
        </p:spPr>
      </p:pic>
      <p:pic>
        <p:nvPicPr>
          <p:cNvPr id="221" name="" descr=""/>
          <p:cNvPicPr/>
          <p:nvPr/>
        </p:nvPicPr>
        <p:blipFill>
          <a:blip r:embed="rId2"/>
          <a:stretch/>
        </p:blipFill>
        <p:spPr>
          <a:xfrm>
            <a:off x="4739760" y="4114800"/>
            <a:ext cx="2346840" cy="1143000"/>
          </a:xfrm>
          <a:prstGeom prst="rect">
            <a:avLst/>
          </a:prstGeom>
          <a:ln w="54720">
            <a:noFill/>
          </a:ln>
        </p:spPr>
      </p:pic>
      <p:sp>
        <p:nvSpPr>
          <p:cNvPr id="4" name="PlaceHolder 3"/>
          <p:cNvSpPr>
            <a:spLocks noGrp="1"/>
          </p:cNvSpPr>
          <p:nvPr>
            <p:ph type="sldNum" idx="3"/>
          </p:nvPr>
        </p:nvSpPr>
        <p:spPr/>
        <p:txBody>
          <a:bodyPr/>
          <a:p>
            <a:fld id="{B7CC2A46-9396-4B13-973B-42E54C90F421}"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p:nvPr>
        </p:nvSpPr>
        <p:spPr>
          <a:xfrm>
            <a:off x="1620000" y="1368000"/>
            <a:ext cx="8100000" cy="43020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1973, McIlroy and Thompson create Unix pipes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1980, John Hartmann hears about Unix pipes </a:t>
            </a:r>
            <a:br>
              <a:rPr sz="2400"/>
            </a:br>
            <a:r>
              <a:rPr b="0" lang="en-US" sz="2400" spc="-1" strike="noStrike">
                <a:solidFill>
                  <a:srgbClr val="050505"/>
                </a:solidFill>
                <a:latin typeface="Arial"/>
              </a:rPr>
              <a:t>and (ignoring remarks) produces CMS Pipelines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1990, IBM makes Pipelines part of VM/CMS product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1990s to 2000s, Rob van der Heij collaborates with Hartmann, contributes to various VM projects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t>
            </a:r>
            <a:r>
              <a:rPr b="0" i="1" lang="en-US" sz="2400" spc="-1" strike="noStrike">
                <a:solidFill>
                  <a:srgbClr val="050505"/>
                </a:solidFill>
                <a:latin typeface="Arial"/>
              </a:rPr>
              <a:t>Everyone</a:t>
            </a:r>
            <a:r>
              <a:rPr b="0" lang="en-US" sz="2400" spc="-1" strike="noStrike">
                <a:solidFill>
                  <a:srgbClr val="050505"/>
                </a:solidFill>
                <a:latin typeface="Arial"/>
              </a:rPr>
              <a:t>” wants Pipes “everywhere”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Early 2000s, Rick Troth has an idea ...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10" name="" descr=""/>
          <p:cNvPicPr/>
          <p:nvPr/>
        </p:nvPicPr>
        <p:blipFill>
          <a:blip r:embed="rId1"/>
          <a:stretch/>
        </p:blipFill>
        <p:spPr>
          <a:xfrm>
            <a:off x="8915400" y="3657600"/>
            <a:ext cx="952200" cy="1904760"/>
          </a:xfrm>
          <a:prstGeom prst="rect">
            <a:avLst/>
          </a:prstGeom>
          <a:ln w="54720">
            <a:noFill/>
          </a:ln>
        </p:spPr>
      </p:pic>
      <p:sp>
        <p:nvSpPr>
          <p:cNvPr id="111"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Some History of Programmatic Plumbing</a:t>
            </a:r>
            <a:endParaRPr b="0" lang="en-US" sz="3300" spc="-1" strike="noStrike">
              <a:solidFill>
                <a:srgbClr val="050505"/>
              </a:solidFill>
              <a:latin typeface="Times New Roman"/>
            </a:endParaRPr>
          </a:p>
        </p:txBody>
      </p:sp>
      <p:pic>
        <p:nvPicPr>
          <p:cNvPr id="112" name="" descr=""/>
          <p:cNvPicPr/>
          <p:nvPr/>
        </p:nvPicPr>
        <p:blipFill>
          <a:blip r:embed="rId2"/>
          <a:stretch/>
        </p:blipFill>
        <p:spPr>
          <a:xfrm>
            <a:off x="7515720" y="4401000"/>
            <a:ext cx="942480" cy="856800"/>
          </a:xfrm>
          <a:prstGeom prst="rect">
            <a:avLst/>
          </a:prstGeom>
          <a:ln w="54720">
            <a:noFill/>
          </a:ln>
        </p:spPr>
      </p:pic>
      <p:sp>
        <p:nvSpPr>
          <p:cNvPr id="4" name="PlaceHolder 3"/>
          <p:cNvSpPr>
            <a:spLocks noGrp="1"/>
          </p:cNvSpPr>
          <p:nvPr>
            <p:ph type="sldNum" idx="3"/>
          </p:nvPr>
        </p:nvSpPr>
        <p:spPr/>
        <p:txBody>
          <a:bodyPr/>
          <a:p>
            <a:fld id="{3D8CC052-CC1B-4D83-A702-52A3FAE9FFAD}"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p:nvPr>
        </p:nvSpPr>
        <p:spPr>
          <a:xfrm>
            <a:off x="1620000" y="1368000"/>
            <a:ext cx="84384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Why not have a ‘</a:t>
            </a:r>
            <a:r>
              <a:rPr b="1" lang="en-US" sz="2400" spc="-1" strike="noStrike">
                <a:solidFill>
                  <a:srgbClr val="050505"/>
                </a:solidFill>
                <a:latin typeface="Courier New"/>
              </a:rPr>
              <a:t>cp</a:t>
            </a:r>
            <a:r>
              <a:rPr b="0" lang="en-US" sz="2400" spc="-1" strike="noStrike">
                <a:solidFill>
                  <a:srgbClr val="050505"/>
                </a:solidFill>
                <a:latin typeface="Arial"/>
              </a:rPr>
              <a:t>’ stage?   </a:t>
            </a:r>
            <a:endParaRPr b="0" lang="en-US" sz="2400" spc="-1" strike="noStrike">
              <a:solidFill>
                <a:srgbClr val="050505"/>
              </a:solidFill>
              <a:latin typeface="Arial"/>
            </a:endParaRPr>
          </a:p>
          <a:p>
            <a:pPr marL="432000" indent="0">
              <a:spcAft>
                <a:spcPts val="1060"/>
              </a:spcAft>
              <a:buNone/>
            </a:pPr>
            <a:r>
              <a:rPr b="0" lang="en-US" sz="2400" spc="-1" strike="noStrike">
                <a:solidFill>
                  <a:srgbClr val="050505"/>
                </a:solidFill>
                <a:latin typeface="Arial"/>
              </a:rPr>
              <a:t>(credit Sir Rob the Plumber)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indent="0">
              <a:spcAft>
                <a:spcPts val="1060"/>
              </a:spcAft>
              <a:buNone/>
            </a:pPr>
            <a:r>
              <a:rPr b="1" lang="en-US" sz="2000" spc="-1" strike="noStrike">
                <a:solidFill>
                  <a:srgbClr val="050505"/>
                </a:solidFill>
                <a:latin typeface="Courier New"/>
              </a:rPr>
              <a:t>sudo pipe ' cp q v stor | console '</a:t>
            </a:r>
            <a:r>
              <a:rPr b="1" lang="en-US" sz="2000" spc="-1" strike="noStrike">
                <a:solidFill>
                  <a:srgbClr val="050505"/>
                </a:solidFill>
                <a:latin typeface="Arial"/>
              </a:rPr>
              <a:t>   </a:t>
            </a:r>
            <a:endParaRPr b="0" lang="en-US" sz="2000" spc="-1" strike="noStrike">
              <a:solidFill>
                <a:srgbClr val="050505"/>
              </a:solidFill>
              <a:latin typeface="Arial"/>
            </a:endParaRPr>
          </a:p>
          <a:p>
            <a:pPr indent="0">
              <a:spcAft>
                <a:spcPts val="1060"/>
              </a:spcAft>
              <a:buNone/>
            </a:pPr>
            <a:r>
              <a:rPr b="1" lang="en-US" sz="2000" spc="-1" strike="noStrike">
                <a:solidFill>
                  <a:srgbClr val="050505"/>
                </a:solidFill>
                <a:latin typeface="Courier New"/>
              </a:rPr>
              <a:t>sudo pipe ' strliteral /q userid/ | cp | console '</a:t>
            </a:r>
            <a:r>
              <a:rPr b="1" lang="en-US" sz="2000" spc="-1" strike="noStrike">
                <a:solidFill>
                  <a:srgbClr val="050505"/>
                </a:solidFill>
                <a:latin typeface="Arial"/>
              </a:rPr>
              <a:t>   </a:t>
            </a:r>
            <a:endParaRPr b="0" lang="en-US" sz="20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23"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CP Stage: more than a hat-tip</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C586F3A8-8F13-4270-AF24-ABB90436BD8E}"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 descr=""/>
          <p:cNvPicPr/>
          <p:nvPr/>
        </p:nvPicPr>
        <p:blipFill>
          <a:blip r:embed="rId1"/>
          <a:stretch/>
        </p:blipFill>
        <p:spPr>
          <a:xfrm>
            <a:off x="9360" y="2160"/>
            <a:ext cx="10079640" cy="5669280"/>
          </a:xfrm>
          <a:prstGeom prst="rect">
            <a:avLst/>
          </a:prstGeom>
          <a:ln w="54720">
            <a:noFill/>
          </a:ln>
        </p:spPr>
      </p:pic>
      <p:sp>
        <p:nvSpPr>
          <p:cNvPr id="2" name="PlaceHolder 1"/>
          <p:cNvSpPr>
            <a:spLocks noGrp="1"/>
          </p:cNvSpPr>
          <p:nvPr>
            <p:ph type="sldNum" idx="3"/>
          </p:nvPr>
        </p:nvSpPr>
        <p:spPr/>
        <p:txBody>
          <a:bodyPr/>
          <a:p>
            <a:fld id="{8D56364F-1569-4C3F-BAB1-4248BF353DD2}"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Concerns about Efficiency</a:t>
            </a:r>
            <a:endParaRPr b="0" lang="en-US" sz="3300" spc="-1" strike="noStrike">
              <a:solidFill>
                <a:srgbClr val="050505"/>
              </a:solidFill>
              <a:latin typeface="Times New Roman"/>
            </a:endParaRPr>
          </a:p>
        </p:txBody>
      </p:sp>
      <p:sp>
        <p:nvSpPr>
          <p:cNvPr id="226"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Arial"/>
              </a:rPr>
              <a:t> </a:t>
            </a:r>
            <a:r>
              <a:rPr b="0" lang="en-US" sz="2400" spc="-1" strike="noStrike">
                <a:solidFill>
                  <a:srgbClr val="050505"/>
                </a:solidFill>
                <a:latin typeface="Arial"/>
              </a:rPr>
              <a:t>	</a:t>
            </a:r>
            <a:r>
              <a:rPr b="0" lang="en-US" sz="2400" spc="-1" strike="noStrike">
                <a:solidFill>
                  <a:srgbClr val="050505"/>
                </a:solidFill>
                <a:latin typeface="Arial"/>
              </a:rPr>
              <a:t>“</a:t>
            </a:r>
            <a:r>
              <a:rPr b="0" lang="en-US" sz="2400" spc="-1" strike="noStrike">
                <a:solidFill>
                  <a:srgbClr val="050505"/>
                </a:solidFill>
                <a:latin typeface="Arial"/>
              </a:rPr>
              <a:t>premature optimization is the root of all evil”</a:t>
            </a:r>
            <a:br>
              <a:rPr sz="2400"/>
            </a:br>
            <a:r>
              <a:rPr b="0" lang="en-US" sz="2400" spc="-1" strike="noStrike">
                <a:solidFill>
                  <a:srgbClr val="050505"/>
                </a:solidFill>
                <a:latin typeface="Arial"/>
              </a:rPr>
              <a:t>	</a:t>
            </a:r>
            <a:r>
              <a:rPr b="0" lang="en-US" sz="2400" spc="-1" strike="noStrike">
                <a:solidFill>
                  <a:srgbClr val="050505"/>
                </a:solidFill>
                <a:latin typeface="Arial"/>
              </a:rPr>
              <a:t>	</a:t>
            </a:r>
            <a:r>
              <a:rPr b="0" lang="en-US" sz="2400" spc="-1" strike="noStrike">
                <a:solidFill>
                  <a:srgbClr val="050505"/>
                </a:solidFill>
                <a:latin typeface="Arial"/>
              </a:rPr>
              <a:t> </a:t>
            </a:r>
            <a:r>
              <a:rPr b="0" lang="en-US" sz="2400" spc="-1" strike="noStrike">
                <a:solidFill>
                  <a:srgbClr val="050505"/>
                </a:solidFill>
                <a:latin typeface="Arial"/>
              </a:rPr>
              <a:t>– Knuth </a:t>
            </a:r>
            <a:endParaRPr b="0" lang="en-US" sz="2400" spc="-1" strike="noStrike">
              <a:solidFill>
                <a:srgbClr val="050505"/>
              </a:solidFill>
              <a:latin typeface="Arial"/>
            </a:endParaRPr>
          </a:p>
          <a:p>
            <a:pPr marL="432000" indent="0">
              <a:spcAft>
                <a:spcPts val="1060"/>
              </a:spcAft>
              <a:buNone/>
            </a:pPr>
            <a:r>
              <a:rPr b="0" lang="en-US" sz="1200" spc="-1" strike="noStrike">
                <a:solidFill>
                  <a:srgbClr val="050505"/>
                </a:solidFill>
                <a:latin typeface="Arial"/>
              </a:rPr>
              <a:t> </a:t>
            </a:r>
            <a:endParaRPr b="0" lang="en-US" sz="12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Go with the “heavy” to get it going. Improve as you can.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Remember: </a:t>
            </a:r>
            <a:r>
              <a:rPr b="0" i="1" lang="en-US" sz="2400" spc="-1" strike="noStrike">
                <a:solidFill>
                  <a:srgbClr val="050505"/>
                </a:solidFill>
                <a:latin typeface="Arial"/>
              </a:rPr>
              <a:t>your</a:t>
            </a:r>
            <a:r>
              <a:rPr b="0" lang="en-US" sz="2400" spc="-1" strike="noStrike">
                <a:solidFill>
                  <a:srgbClr val="050505"/>
                </a:solidFill>
                <a:latin typeface="Arial"/>
              </a:rPr>
              <a:t> time costs more than CPU time.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Keep everything in perspective.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227" name="" descr=""/>
          <p:cNvPicPr/>
          <p:nvPr/>
        </p:nvPicPr>
        <p:blipFill>
          <a:blip r:embed="rId1"/>
          <a:stretch/>
        </p:blipFill>
        <p:spPr>
          <a:xfrm>
            <a:off x="7269480" y="3755880"/>
            <a:ext cx="1721880" cy="1730520"/>
          </a:xfrm>
          <a:prstGeom prst="rect">
            <a:avLst/>
          </a:prstGeom>
          <a:ln w="54720">
            <a:noFill/>
          </a:ln>
        </p:spPr>
      </p:pic>
      <p:pic>
        <p:nvPicPr>
          <p:cNvPr id="228" name="" descr=""/>
          <p:cNvPicPr/>
          <p:nvPr/>
        </p:nvPicPr>
        <p:blipFill>
          <a:blip r:embed="rId2"/>
          <a:stretch/>
        </p:blipFill>
        <p:spPr>
          <a:xfrm>
            <a:off x="2514600" y="3958560"/>
            <a:ext cx="2514600" cy="1592280"/>
          </a:xfrm>
          <a:prstGeom prst="rect">
            <a:avLst/>
          </a:prstGeom>
          <a:ln w="54720">
            <a:noFill/>
          </a:ln>
        </p:spPr>
      </p:pic>
      <p:sp>
        <p:nvSpPr>
          <p:cNvPr id="4" name="PlaceHolder 3"/>
          <p:cNvSpPr>
            <a:spLocks noGrp="1"/>
          </p:cNvSpPr>
          <p:nvPr>
            <p:ph type="sldNum" idx="3"/>
          </p:nvPr>
        </p:nvSpPr>
        <p:spPr/>
        <p:txBody>
          <a:bodyPr/>
          <a:p>
            <a:fld id="{DB5B65C6-E77D-43DA-BCF5-7F19B4C10DCF}"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Arial"/>
              </a:rPr>
              <a:t>This implementation needs: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 pacing strategy (in the dispatcher) allowing a stream </a:t>
            </a:r>
            <a:br>
              <a:rPr sz="2400"/>
            </a:br>
            <a:r>
              <a:rPr b="0" lang="en-US" sz="2400" spc="-1" strike="noStrike">
                <a:solidFill>
                  <a:srgbClr val="050505"/>
                </a:solidFill>
                <a:latin typeface="Arial"/>
              </a:rPr>
              <a:t>to be split at one point, filtered and altered, then merged </a:t>
            </a:r>
            <a:br>
              <a:rPr sz="2400"/>
            </a:br>
            <a:r>
              <a:rPr b="0" lang="en-US" sz="2400" spc="-1" strike="noStrike">
                <a:solidFill>
                  <a:srgbClr val="050505"/>
                </a:solidFill>
                <a:latin typeface="Arial"/>
              </a:rPr>
              <a:t>by a join with the record order preserved.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 set/get interface for variables in various languages. </a:t>
            </a:r>
            <a:br>
              <a:rPr sz="2400"/>
            </a:br>
            <a:r>
              <a:rPr b="0" lang="en-US" sz="2400" spc="-1" strike="noStrike">
                <a:solidFill>
                  <a:srgbClr val="050505"/>
                </a:solidFill>
                <a:latin typeface="Arial"/>
              </a:rPr>
              <a:t>e.g., if the ‘</a:t>
            </a:r>
            <a:r>
              <a:rPr b="1" lang="en-US" sz="2400" spc="-1" strike="noStrike">
                <a:solidFill>
                  <a:srgbClr val="050505"/>
                </a:solidFill>
                <a:latin typeface="Courier New"/>
              </a:rPr>
              <a:t>var</a:t>
            </a:r>
            <a:r>
              <a:rPr b="0" lang="en-US" sz="2400" spc="-1" strike="noStrike">
                <a:solidFill>
                  <a:srgbClr val="050505"/>
                </a:solidFill>
                <a:latin typeface="Arial"/>
              </a:rPr>
              <a:t>’ stage runs as a sub-process, </a:t>
            </a:r>
            <a:br>
              <a:rPr sz="2400"/>
            </a:br>
            <a:r>
              <a:rPr b="0" lang="en-US" sz="2400" spc="-1" strike="noStrike">
                <a:solidFill>
                  <a:srgbClr val="050505"/>
                </a:solidFill>
                <a:latin typeface="Arial"/>
              </a:rPr>
              <a:t>how can it set variables in the Rexx calling process?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30"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Concerns about Accuracy</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5BA258E7-9E2F-4AA3-A887-A66B69922391}"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Current </a:t>
            </a:r>
            <a:r>
              <a:rPr b="1" lang="en-US" sz="2400" spc="-1" strike="noStrike">
                <a:solidFill>
                  <a:srgbClr val="050505"/>
                </a:solidFill>
                <a:latin typeface="Courier New"/>
              </a:rPr>
              <a:t>PIPECONN</a:t>
            </a:r>
            <a:r>
              <a:rPr b="0" lang="en-US" sz="2400" spc="-1" strike="noStrike">
                <a:solidFill>
                  <a:srgbClr val="050505"/>
                </a:solidFill>
                <a:latin typeface="Arial"/>
              </a:rPr>
              <a:t> struct array is unclear; </a:t>
            </a:r>
            <a:br>
              <a:rPr sz="2400"/>
            </a:br>
            <a:r>
              <a:rPr b="0" lang="en-US" sz="2400" spc="-1" strike="noStrike">
                <a:solidFill>
                  <a:srgbClr val="050505"/>
                </a:solidFill>
                <a:latin typeface="Arial"/>
              </a:rPr>
              <a:t>presumes primary, secondary, etc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Stages should start with a </a:t>
            </a:r>
            <a:r>
              <a:rPr b="1" lang="en-US" sz="2400" spc="-1" strike="noStrike">
                <a:solidFill>
                  <a:srgbClr val="050505"/>
                </a:solidFill>
                <a:latin typeface="Courier New"/>
              </a:rPr>
              <a:t>PIPESTAGE</a:t>
            </a:r>
            <a:r>
              <a:rPr b="0" lang="en-US" sz="2400" spc="-1" strike="noStrike">
                <a:solidFill>
                  <a:srgbClr val="050505"/>
                </a:solidFill>
                <a:latin typeface="Arial"/>
              </a:rPr>
              <a:t> struct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Parsing logic is in “</a:t>
            </a:r>
            <a:r>
              <a:rPr b="1" lang="en-US" sz="2400" spc="-1" strike="noStrike">
                <a:solidFill>
                  <a:srgbClr val="050505"/>
                </a:solidFill>
                <a:latin typeface="Courier New"/>
              </a:rPr>
              <a:t>pipe.c</a:t>
            </a:r>
            <a:r>
              <a:rPr b="0" lang="en-US" sz="2400" spc="-1" strike="noStrike">
                <a:solidFill>
                  <a:srgbClr val="050505"/>
                </a:solidFill>
                <a:latin typeface="Arial"/>
              </a:rPr>
              <a:t>”; </a:t>
            </a:r>
            <a:br>
              <a:rPr sz="2400"/>
            </a:br>
            <a:r>
              <a:rPr b="0" lang="en-US" sz="2400" spc="-1" strike="noStrike">
                <a:solidFill>
                  <a:srgbClr val="050505"/>
                </a:solidFill>
                <a:latin typeface="Arial"/>
              </a:rPr>
              <a:t>needs to move to “</a:t>
            </a:r>
            <a:r>
              <a:rPr b="1" lang="en-US" sz="2400" spc="-1" strike="noStrike">
                <a:solidFill>
                  <a:srgbClr val="050505"/>
                </a:solidFill>
                <a:latin typeface="Courier New"/>
              </a:rPr>
              <a:t>xfllib.c</a:t>
            </a:r>
            <a:r>
              <a:rPr b="0" lang="en-US" sz="2400" spc="-1" strike="noStrike">
                <a:solidFill>
                  <a:srgbClr val="050505"/>
                </a:solidFill>
                <a:latin typeface="Arial"/>
              </a:rPr>
              <a: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Few stages implemented so far – SMOP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32"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Open Issues</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27D6E028-1C09-4C08-BEF5-346AF8948021}"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MEMO LIFEBOAT</a:t>
            </a:r>
            <a:endParaRPr b="0" lang="en-US" sz="3300" spc="-1" strike="noStrike">
              <a:solidFill>
                <a:srgbClr val="050505"/>
              </a:solidFill>
              <a:latin typeface="Times New Roman"/>
            </a:endParaRPr>
          </a:p>
        </p:txBody>
      </p:sp>
      <p:sp>
        <p:nvSpPr>
          <p:cNvPr id="234"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The VMSHARE conference had “</a:t>
            </a:r>
            <a:r>
              <a:rPr b="1" lang="en-US" sz="2400" spc="-1" strike="noStrike">
                <a:solidFill>
                  <a:srgbClr val="050505"/>
                </a:solidFill>
                <a:latin typeface="Courier New"/>
              </a:rPr>
              <a:t>MEMO LIFEBOAT</a:t>
            </a:r>
            <a:r>
              <a:rPr b="0" lang="en-US" sz="2400" spc="-1" strike="noStrike">
                <a:solidFill>
                  <a:srgbClr val="050505"/>
                </a:solidFill>
                <a:latin typeface="Arial"/>
              </a:rPr>
              <a:t>” </a:t>
            </a:r>
            <a:br>
              <a:rPr sz="2400"/>
            </a:br>
            <a:r>
              <a:rPr b="0" lang="en-US" sz="2400" spc="-1" strike="noStrike">
                <a:solidFill>
                  <a:srgbClr val="050505"/>
                </a:solidFill>
                <a:latin typeface="Arial"/>
              </a:rPr>
              <a:t>for all those times IBM tried to kill VM.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POSIX Pipelines is a lifeboat item: </a:t>
            </a:r>
            <a:br>
              <a:rPr sz="2400"/>
            </a:br>
            <a:r>
              <a:rPr b="0" lang="en-US" sz="2400" spc="-1" strike="noStrike">
                <a:solidFill>
                  <a:srgbClr val="050505"/>
                </a:solidFill>
                <a:latin typeface="Arial"/>
              </a:rPr>
              <a:t>If your organization is moving away from z/VM </a:t>
            </a:r>
            <a:br>
              <a:rPr sz="2400"/>
            </a:br>
            <a:r>
              <a:rPr b="0" lang="en-US" sz="2400" spc="-1" strike="noStrike">
                <a:solidFill>
                  <a:srgbClr val="050505"/>
                </a:solidFill>
                <a:latin typeface="Arial"/>
              </a:rPr>
              <a:t>then you can still have “robust” plumbing!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235" name="" descr=""/>
          <p:cNvPicPr/>
          <p:nvPr/>
        </p:nvPicPr>
        <p:blipFill>
          <a:blip r:embed="rId1"/>
          <a:stretch/>
        </p:blipFill>
        <p:spPr>
          <a:xfrm>
            <a:off x="1937880" y="3901320"/>
            <a:ext cx="2405880" cy="1356840"/>
          </a:xfrm>
          <a:prstGeom prst="rect">
            <a:avLst/>
          </a:prstGeom>
          <a:ln w="54720">
            <a:noFill/>
          </a:ln>
        </p:spPr>
      </p:pic>
      <p:sp>
        <p:nvSpPr>
          <p:cNvPr id="4" name="PlaceHolder 3"/>
          <p:cNvSpPr>
            <a:spLocks noGrp="1"/>
          </p:cNvSpPr>
          <p:nvPr>
            <p:ph type="sldNum" idx="3"/>
          </p:nvPr>
        </p:nvSpPr>
        <p:spPr/>
        <p:txBody>
          <a:bodyPr/>
          <a:p>
            <a:fld id="{7E771919-930E-46F8-9D53-5469B321EA1D}"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Hello, World!</a:t>
            </a:r>
            <a:endParaRPr b="0" lang="en-US" sz="3300" spc="-1" strike="noStrike">
              <a:solidFill>
                <a:srgbClr val="050505"/>
              </a:solidFill>
              <a:latin typeface="Times New Roman"/>
            </a:endParaRPr>
          </a:p>
        </p:txBody>
      </p:sp>
      <p:sp>
        <p:nvSpPr>
          <p:cNvPr id="237"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r>
              <a:rPr b="1" lang="en-US" sz="2000" spc="-1" strike="noStrike">
                <a:solidFill>
                  <a:srgbClr val="050505"/>
                </a:solidFill>
                <a:latin typeface="Courier New"/>
              </a:rPr>
              <a:t>$ pipe --version</a:t>
            </a:r>
            <a:endParaRPr b="0" lang="en-US" sz="2000" spc="-1" strike="noStrike">
              <a:solidFill>
                <a:srgbClr val="050505"/>
              </a:solidFill>
              <a:latin typeface="Arial"/>
            </a:endParaRPr>
          </a:p>
          <a:p>
            <a:pPr indent="0">
              <a:spcAft>
                <a:spcPts val="1060"/>
              </a:spcAft>
              <a:buNone/>
            </a:pPr>
            <a:r>
              <a:rPr b="1" lang="en-US" sz="2000" spc="-1" strike="noStrike">
                <a:solidFill>
                  <a:srgbClr val="050505"/>
                </a:solidFill>
                <a:latin typeface="Courier New"/>
              </a:rPr>
              <a:t>XFLPIP086I POSIX Pipelines (XFL) version 1.0.0</a:t>
            </a:r>
            <a:endParaRPr b="0" lang="en-US" sz="20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http://trothtech.us/pipelines/</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p:txBody>
      </p:sp>
      <p:sp>
        <p:nvSpPr>
          <p:cNvPr id="4" name="PlaceHolder 3"/>
          <p:cNvSpPr>
            <a:spLocks noGrp="1"/>
          </p:cNvSpPr>
          <p:nvPr>
            <p:ph type="sldNum" idx="3"/>
          </p:nvPr>
        </p:nvSpPr>
        <p:spPr/>
        <p:txBody>
          <a:bodyPr/>
          <a:p>
            <a:fld id="{A2A19E16-9438-47C4-8467-E891E5833B59}"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POSIX Pipelines official site   </a:t>
            </a:r>
            <a:br>
              <a:rPr sz="2400"/>
            </a:br>
            <a:r>
              <a:rPr b="1" lang="en-US" sz="1800" spc="-1" strike="noStrike">
                <a:solidFill>
                  <a:srgbClr val="050505"/>
                </a:solidFill>
                <a:latin typeface="Courier New"/>
              </a:rPr>
              <a:t>http://trothtech.us/pipelines/</a:t>
            </a:r>
            <a:endParaRPr b="0" lang="en-US" sz="18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POSIX Pipelines as “Ductwork” project   </a:t>
            </a:r>
            <a:br>
              <a:rPr sz="2400"/>
            </a:br>
            <a:r>
              <a:rPr b="1" lang="en-US" sz="1800" spc="-1" strike="noStrike">
                <a:solidFill>
                  <a:srgbClr val="050505"/>
                </a:solidFill>
                <a:latin typeface="Courier New"/>
              </a:rPr>
              <a:t>https://github.com/trothr/ductwork/</a:t>
            </a:r>
            <a:endParaRPr b="0" lang="en-US" sz="18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POSIX Pipelines as “Plenum” project   </a:t>
            </a:r>
            <a:br>
              <a:rPr sz="2400"/>
            </a:br>
            <a:r>
              <a:rPr b="1" lang="en-US" sz="1800" spc="-1" strike="noStrike">
                <a:solidFill>
                  <a:srgbClr val="050505"/>
                </a:solidFill>
                <a:latin typeface="Courier New"/>
              </a:rPr>
              <a:t>https://gitlab.com/sir.santa/plenum/</a:t>
            </a:r>
            <a:endParaRPr b="0" lang="en-US" sz="18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39"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Links</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11F4730B-5EE0-47B6-A6C7-0AD37FE370B6}"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Pipes for NetRexx and Java   </a:t>
            </a:r>
            <a:br>
              <a:rPr sz="2400"/>
            </a:br>
            <a:r>
              <a:rPr b="1" lang="en-US" sz="1800" spc="-1" strike="noStrike">
                <a:solidFill>
                  <a:srgbClr val="050505"/>
                </a:solidFill>
                <a:latin typeface="Courier New"/>
              </a:rPr>
              <a:t>https://www.rexxla.org/presentations/2012/NJPipes.pdf</a:t>
            </a:r>
            <a:endParaRPr b="0" lang="en-US" sz="18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RXPIPE for z/OS   </a:t>
            </a:r>
            <a:br>
              <a:rPr sz="2400"/>
            </a:br>
            <a:r>
              <a:rPr b="1" lang="en-US" sz="1800" spc="-1" strike="noStrike">
                <a:solidFill>
                  <a:srgbClr val="050505"/>
                </a:solidFill>
                <a:latin typeface="Courier New"/>
              </a:rPr>
              <a:t>https://www.rexxla.org/presentations/2024/RxPipe.pdf</a:t>
            </a:r>
            <a:endParaRPr b="0" lang="en-US" sz="18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Swift implementation of Pipelines (Craig Edwards)   </a:t>
            </a:r>
            <a:br>
              <a:rPr sz="2400"/>
            </a:br>
            <a:r>
              <a:rPr b="1" lang="en-US" sz="1800" spc="-1" strike="noStrike">
                <a:solidFill>
                  <a:srgbClr val="050505"/>
                </a:solidFill>
                <a:latin typeface="Courier New"/>
              </a:rPr>
              <a:t>https://github.com/edwardaux/Pipes/</a:t>
            </a:r>
            <a:endParaRPr b="0" lang="en-US" sz="18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Pipes for Java (Craig Edwards)   </a:t>
            </a:r>
            <a:br>
              <a:rPr sz="2400"/>
            </a:br>
            <a:r>
              <a:rPr b="1" lang="en-US" sz="1800" spc="-1" strike="noStrike">
                <a:solidFill>
                  <a:srgbClr val="050505"/>
                </a:solidFill>
                <a:latin typeface="Courier New"/>
              </a:rPr>
              <a:t>https://github.com/edwardaux/Pipelines/</a:t>
            </a:r>
            <a:endParaRPr b="0" lang="en-US" sz="18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241"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Links</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F016FE20-B0ED-4510-990C-8CB4548ADA9B}"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p:nvPr>
        </p:nvSpPr>
        <p:spPr>
          <a:xfrm>
            <a:off x="1620000" y="1368000"/>
            <a:ext cx="8438400" cy="41184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The pipe connector: commands go upstream, data downstream </a:t>
            </a:r>
            <a:endParaRPr b="0" lang="en-US" sz="20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Associate each end of the connector with a stage </a:t>
            </a:r>
            <a:endParaRPr b="0" lang="en-US" sz="20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Re-use stage struct of labeled stages </a:t>
            </a:r>
            <a:endParaRPr b="0" lang="en-US" sz="20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Per-stage: close those unused and dangling file descriptors </a:t>
            </a:r>
            <a:endParaRPr b="0" lang="en-US" sz="20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Set </a:t>
            </a:r>
            <a:r>
              <a:rPr b="1" lang="en-US" sz="2000" spc="-1" strike="noStrike">
                <a:solidFill>
                  <a:srgbClr val="050505"/>
                </a:solidFill>
                <a:latin typeface="Courier New"/>
              </a:rPr>
              <a:t>$PIPECONN</a:t>
            </a:r>
            <a:r>
              <a:rPr b="0" lang="en-US" sz="2000" spc="-1" strike="noStrike">
                <a:solidFill>
                  <a:srgbClr val="050505"/>
                </a:solidFill>
                <a:latin typeface="Arial"/>
              </a:rPr>
              <a:t> and placing it into the environment </a:t>
            </a:r>
            <a:endParaRPr b="0" lang="en-US" sz="20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000" spc="-1" strike="noStrike">
                <a:solidFill>
                  <a:srgbClr val="050505"/>
                </a:solidFill>
                <a:latin typeface="Arial"/>
              </a:rPr>
              <a:t>Find stages in </a:t>
            </a:r>
            <a:r>
              <a:rPr b="1" lang="en-US" sz="2000" spc="-1" strike="noStrike">
                <a:solidFill>
                  <a:srgbClr val="050505"/>
                </a:solidFill>
                <a:latin typeface="Courier New"/>
              </a:rPr>
              <a:t>/usr/libexec/xfl</a:t>
            </a:r>
            <a:r>
              <a:rPr b="0" lang="en-US" sz="2000" spc="-1" strike="noStrike">
                <a:solidFill>
                  <a:srgbClr val="050505"/>
                </a:solidFill>
                <a:latin typeface="Arial"/>
              </a:rPr>
              <a:t> or via </a:t>
            </a:r>
            <a:r>
              <a:rPr b="1" lang="en-US" sz="2000" spc="-1" strike="noStrike">
                <a:solidFill>
                  <a:srgbClr val="050505"/>
                </a:solidFill>
                <a:latin typeface="Courier New"/>
              </a:rPr>
              <a:t>$PIPEPATH</a:t>
            </a:r>
            <a:r>
              <a:rPr b="0" lang="en-US" sz="2000" spc="-1" strike="noStrike">
                <a:solidFill>
                  <a:srgbClr val="050505"/>
                </a:solidFill>
                <a:latin typeface="Arial"/>
              </a:rPr>
              <a:t>   </a:t>
            </a:r>
            <a:endParaRPr b="0" lang="en-US" sz="2000" spc="-1" strike="noStrike">
              <a:solidFill>
                <a:srgbClr val="050505"/>
              </a:solidFill>
              <a:latin typeface="Arial"/>
            </a:endParaRPr>
          </a:p>
          <a:p>
            <a:pPr marL="432000" indent="0">
              <a:spcAft>
                <a:spcPts val="1060"/>
              </a:spcAft>
              <a:buNone/>
            </a:pPr>
            <a:endParaRPr b="0" lang="en-US" sz="2000" spc="-1" strike="noStrike">
              <a:solidFill>
                <a:srgbClr val="050505"/>
              </a:solidFill>
              <a:latin typeface="Arial"/>
            </a:endParaRPr>
          </a:p>
          <a:p>
            <a:pPr marL="432000" indent="0">
              <a:spcAft>
                <a:spcPts val="1060"/>
              </a:spcAft>
              <a:buNone/>
            </a:pPr>
            <a:r>
              <a:rPr b="1" lang="en-US" sz="1800" spc="-1" strike="noStrike">
                <a:solidFill>
                  <a:srgbClr val="050505"/>
                </a:solidFill>
                <a:latin typeface="Courier New"/>
              </a:rPr>
              <a:t>http://trothtech.us/pipelines/pervasive-vmws-2024.pptx</a:t>
            </a:r>
            <a:endParaRPr b="0" lang="en-US" sz="1800" spc="-1" strike="noStrike">
              <a:solidFill>
                <a:srgbClr val="050505"/>
              </a:solidFill>
              <a:latin typeface="Arial"/>
            </a:endParaRPr>
          </a:p>
          <a:p>
            <a:pPr marL="432000" indent="0">
              <a:spcAft>
                <a:spcPts val="1060"/>
              </a:spcAft>
              <a:buNone/>
            </a:pPr>
            <a:endParaRPr b="0" lang="en-US" sz="2000" spc="-1" strike="noStrike">
              <a:solidFill>
                <a:srgbClr val="050505"/>
              </a:solidFill>
              <a:latin typeface="Arial"/>
            </a:endParaRPr>
          </a:p>
        </p:txBody>
      </p:sp>
      <p:sp>
        <p:nvSpPr>
          <p:cNvPr id="243"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Summary</a:t>
            </a:r>
            <a:endParaRPr b="0" lang="en-US" sz="3300" spc="-1" strike="noStrike">
              <a:solidFill>
                <a:srgbClr val="050505"/>
              </a:solidFill>
              <a:latin typeface="Times New Roman"/>
            </a:endParaRPr>
          </a:p>
        </p:txBody>
      </p:sp>
      <p:sp>
        <p:nvSpPr>
          <p:cNvPr id="4" name="PlaceHolder 3"/>
          <p:cNvSpPr>
            <a:spLocks noGrp="1"/>
          </p:cNvSpPr>
          <p:nvPr>
            <p:ph type="sldNum" idx="3"/>
          </p:nvPr>
        </p:nvSpPr>
        <p:spPr/>
        <p:txBody>
          <a:bodyPr/>
          <a:p>
            <a:fld id="{2A7D5344-B873-428F-9974-BA1D86E109F6}"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Unix Shell and Plumbing</a:t>
            </a:r>
            <a:endParaRPr b="0" lang="en-US" sz="3300" spc="-1" strike="noStrike">
              <a:solidFill>
                <a:srgbClr val="050505"/>
              </a:solidFill>
              <a:latin typeface="Times New Roman"/>
            </a:endParaRPr>
          </a:p>
        </p:txBody>
      </p:sp>
      <p:sp>
        <p:nvSpPr>
          <p:cNvPr id="114" name="PlaceHolder 2"/>
          <p:cNvSpPr>
            <a:spLocks noGrp="1"/>
          </p:cNvSpPr>
          <p:nvPr>
            <p:ph/>
          </p:nvPr>
        </p:nvSpPr>
        <p:spPr>
          <a:xfrm>
            <a:off x="1620000" y="1368000"/>
            <a:ext cx="8100000" cy="41184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Shell originally used files to go from stage to stage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Vision of Douglas McIlroy: do it in memory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Implemented by Ken Thompson “in one feverish night”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a:p>
            <a:pPr marL="432000" indent="0">
              <a:spcAft>
                <a:spcPts val="1060"/>
              </a:spcAft>
              <a:buNone/>
            </a:pPr>
            <a:r>
              <a:rPr b="0" lang="en-US" sz="2400" spc="-1" strike="noStrike">
                <a:solidFill>
                  <a:srgbClr val="050505"/>
                </a:solidFill>
                <a:latin typeface="Arial"/>
              </a:rPr>
              <a:t>Unix and VM have more in common than most think.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15" name="" descr=""/>
          <p:cNvPicPr/>
          <p:nvPr/>
        </p:nvPicPr>
        <p:blipFill>
          <a:blip r:embed="rId1"/>
          <a:stretch/>
        </p:blipFill>
        <p:spPr>
          <a:xfrm>
            <a:off x="4262760" y="2880720"/>
            <a:ext cx="1223640" cy="1691280"/>
          </a:xfrm>
          <a:prstGeom prst="rect">
            <a:avLst/>
          </a:prstGeom>
          <a:ln w="54720">
            <a:noFill/>
          </a:ln>
        </p:spPr>
      </p:pic>
      <p:pic>
        <p:nvPicPr>
          <p:cNvPr id="116" name="" descr=""/>
          <p:cNvPicPr/>
          <p:nvPr/>
        </p:nvPicPr>
        <p:blipFill>
          <a:blip r:embed="rId2"/>
          <a:stretch/>
        </p:blipFill>
        <p:spPr>
          <a:xfrm>
            <a:off x="2514600" y="2914920"/>
            <a:ext cx="818640" cy="971280"/>
          </a:xfrm>
          <a:prstGeom prst="rect">
            <a:avLst/>
          </a:prstGeom>
          <a:ln w="54720">
            <a:noFill/>
          </a:ln>
        </p:spPr>
      </p:pic>
      <p:pic>
        <p:nvPicPr>
          <p:cNvPr id="117" name="" descr=""/>
          <p:cNvPicPr/>
          <p:nvPr/>
        </p:nvPicPr>
        <p:blipFill>
          <a:blip r:embed="rId3"/>
          <a:stretch/>
        </p:blipFill>
        <p:spPr>
          <a:xfrm>
            <a:off x="5715000" y="2971800"/>
            <a:ext cx="1421280" cy="1600200"/>
          </a:xfrm>
          <a:prstGeom prst="rect">
            <a:avLst/>
          </a:prstGeom>
          <a:ln w="54720">
            <a:noFill/>
          </a:ln>
        </p:spPr>
      </p:pic>
      <p:sp>
        <p:nvSpPr>
          <p:cNvPr id="4" name="PlaceHolder 3"/>
          <p:cNvSpPr>
            <a:spLocks noGrp="1"/>
          </p:cNvSpPr>
          <p:nvPr>
            <p:ph type="sldNum" idx="3"/>
          </p:nvPr>
        </p:nvSpPr>
        <p:spPr/>
        <p:txBody>
          <a:bodyPr/>
          <a:p>
            <a:fld id="{4A6CE80C-46CF-408D-9D74-AFDFA3EAF5F7}"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4" name="PlaceHolder 1"/>
          <p:cNvSpPr>
            <a:spLocks noGrp="1"/>
          </p:cNvSpPr>
          <p:nvPr>
            <p:ph/>
          </p:nvPr>
        </p:nvSpPr>
        <p:spPr>
          <a:xfrm>
            <a:off x="5486400" y="1371600"/>
            <a:ext cx="4203000" cy="1828800"/>
          </a:xfrm>
          <a:prstGeom prst="rect">
            <a:avLst/>
          </a:prstGeom>
          <a:noFill/>
          <a:ln w="0">
            <a:noFill/>
          </a:ln>
        </p:spPr>
        <p:txBody>
          <a:bodyPr lIns="0" rIns="0" tIns="0" bIns="0" anchor="ctr">
            <a:normAutofit/>
          </a:bodyPr>
          <a:p>
            <a:pPr indent="0" algn="ctr">
              <a:spcAft>
                <a:spcPts val="1060"/>
              </a:spcAft>
              <a:buNone/>
            </a:pPr>
            <a:r>
              <a:rPr b="0" i="1" lang="en-US" sz="3200" spc="-1" strike="noStrike">
                <a:solidFill>
                  <a:srgbClr val="050505"/>
                </a:solidFill>
                <a:latin typeface="Arial"/>
              </a:rPr>
              <a:t>Thank You!</a:t>
            </a:r>
            <a:endParaRPr b="0" lang="en-US" sz="3200" spc="-1" strike="noStrike">
              <a:solidFill>
                <a:srgbClr val="050505"/>
              </a:solidFill>
              <a:latin typeface="Arial"/>
            </a:endParaRPr>
          </a:p>
        </p:txBody>
      </p:sp>
      <p:sp>
        <p:nvSpPr>
          <p:cNvPr id="245" name="PlaceHolder 2"/>
          <p:cNvSpPr>
            <a:spLocks noGrp="1"/>
          </p:cNvSpPr>
          <p:nvPr>
            <p:ph/>
          </p:nvPr>
        </p:nvSpPr>
        <p:spPr>
          <a:xfrm>
            <a:off x="2053080" y="3429000"/>
            <a:ext cx="7662600" cy="1600200"/>
          </a:xfrm>
          <a:prstGeom prst="rect">
            <a:avLst/>
          </a:prstGeom>
          <a:noFill/>
          <a:ln w="0">
            <a:noFill/>
          </a:ln>
        </p:spPr>
        <p:txBody>
          <a:bodyPr lIns="0" rIns="0" tIns="0" bIns="0" anchor="b">
            <a:normAutofit/>
          </a:bodyPr>
          <a:p>
            <a:pPr indent="0">
              <a:spcAft>
                <a:spcPts val="1060"/>
              </a:spcAft>
              <a:buNone/>
            </a:pPr>
            <a:r>
              <a:rPr b="0" lang="en-US" sz="2400" spc="-1" strike="noStrike">
                <a:solidFill>
                  <a:srgbClr val="050505"/>
                </a:solidFill>
                <a:latin typeface="Arial"/>
              </a:rPr>
              <a:t>Rick Troth</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&lt;rick@trothtech.us&gt;</a:t>
            </a:r>
            <a:endParaRPr b="0" lang="en-US" sz="2400" spc="-1" strike="noStrike">
              <a:solidFill>
                <a:srgbClr val="050505"/>
              </a:solidFill>
              <a:latin typeface="Arial"/>
            </a:endParaRPr>
          </a:p>
          <a:p>
            <a:pPr indent="0">
              <a:spcAft>
                <a:spcPts val="1060"/>
              </a:spcAft>
              <a:buNone/>
            </a:pPr>
            <a:r>
              <a:rPr b="1" lang="en-US" sz="2400" spc="-1" strike="noStrike">
                <a:solidFill>
                  <a:srgbClr val="050505"/>
                </a:solidFill>
                <a:latin typeface="Courier New"/>
              </a:rPr>
              <a:t>http://www.trothtech.us/pipelines/</a:t>
            </a:r>
            <a:endParaRPr b="0" lang="en-US" sz="2400" spc="-1" strike="noStrike">
              <a:solidFill>
                <a:srgbClr val="050505"/>
              </a:solidFill>
              <a:latin typeface="Arial"/>
            </a:endParaRPr>
          </a:p>
        </p:txBody>
      </p:sp>
      <p:pic>
        <p:nvPicPr>
          <p:cNvPr id="246" name="" descr=""/>
          <p:cNvPicPr/>
          <p:nvPr/>
        </p:nvPicPr>
        <p:blipFill>
          <a:blip r:embed="rId1"/>
          <a:stretch/>
        </p:blipFill>
        <p:spPr>
          <a:xfrm>
            <a:off x="2286000" y="301320"/>
            <a:ext cx="3551400" cy="3127680"/>
          </a:xfrm>
          <a:prstGeom prst="rect">
            <a:avLst/>
          </a:prstGeom>
          <a:ln w="54720">
            <a:noFill/>
          </a:ln>
        </p:spPr>
      </p:pic>
      <p:sp>
        <p:nvSpPr>
          <p:cNvPr id="4" name="PlaceHolder 3"/>
          <p:cNvSpPr>
            <a:spLocks noGrp="1"/>
          </p:cNvSpPr>
          <p:nvPr>
            <p:ph type="sldNum" idx="3"/>
          </p:nvPr>
        </p:nvSpPr>
        <p:spPr/>
        <p:txBody>
          <a:bodyPr/>
          <a:p>
            <a:fld id="{D9870D1B-FBA5-4940-AF6D-3D6F707B563E}" type="slidenum">
              <a:t>40</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 descr=""/>
          <p:cNvPicPr/>
          <p:nvPr/>
        </p:nvPicPr>
        <p:blipFill>
          <a:blip r:embed="rId1"/>
          <a:stretch/>
        </p:blipFill>
        <p:spPr>
          <a:xfrm>
            <a:off x="1937520" y="343440"/>
            <a:ext cx="3320280" cy="4995000"/>
          </a:xfrm>
          <a:prstGeom prst="rect">
            <a:avLst/>
          </a:prstGeom>
          <a:ln w="54720">
            <a:noFill/>
          </a:ln>
        </p:spPr>
      </p:pic>
      <p:sp>
        <p:nvSpPr>
          <p:cNvPr id="119" name="PlaceHolder 1"/>
          <p:cNvSpPr>
            <a:spLocks noGrp="1"/>
          </p:cNvSpPr>
          <p:nvPr>
            <p:ph/>
          </p:nvPr>
        </p:nvSpPr>
        <p:spPr>
          <a:xfrm>
            <a:off x="5596200" y="369360"/>
            <a:ext cx="4005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Arial"/>
              </a:rPr>
              <a:t>“</a:t>
            </a:r>
            <a:r>
              <a:rPr b="0" lang="en-US" sz="2400" spc="-1" strike="noStrike">
                <a:solidFill>
                  <a:srgbClr val="050505"/>
                </a:solidFill>
                <a:latin typeface="Arial"/>
              </a:rPr>
              <a:t>it’s pronounced yone”</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coding with </a:t>
            </a:r>
            <a:br>
              <a:rPr sz="2400"/>
            </a:br>
            <a:r>
              <a:rPr b="0" lang="en-US" sz="2400" spc="-1" strike="noStrike">
                <a:solidFill>
                  <a:srgbClr val="050505"/>
                </a:solidFill>
                <a:latin typeface="Arial"/>
              </a:rPr>
              <a:t>both hands </a:t>
            </a:r>
            <a:br>
              <a:rPr sz="2400"/>
            </a:br>
            <a:r>
              <a:rPr b="0" lang="en-US" sz="2400" spc="-1" strike="noStrike">
                <a:solidFill>
                  <a:srgbClr val="050505"/>
                </a:solidFill>
                <a:latin typeface="Arial"/>
              </a:rPr>
              <a:t>and bare feet</a:t>
            </a: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a:p>
            <a:pPr indent="0">
              <a:spcAft>
                <a:spcPts val="1060"/>
              </a:spcAft>
              <a:buNone/>
            </a:pPr>
            <a:endParaRPr b="0" lang="en-US" sz="2400" spc="-1" strike="noStrike">
              <a:solidFill>
                <a:srgbClr val="050505"/>
              </a:solidFill>
              <a:latin typeface="Arial"/>
            </a:endParaRPr>
          </a:p>
        </p:txBody>
      </p:sp>
      <p:pic>
        <p:nvPicPr>
          <p:cNvPr id="120" name="" descr=""/>
          <p:cNvPicPr/>
          <p:nvPr/>
        </p:nvPicPr>
        <p:blipFill>
          <a:blip r:embed="rId2"/>
          <a:stretch/>
        </p:blipFill>
        <p:spPr>
          <a:xfrm>
            <a:off x="8401320" y="1143000"/>
            <a:ext cx="1428480" cy="1361880"/>
          </a:xfrm>
          <a:prstGeom prst="rect">
            <a:avLst/>
          </a:prstGeom>
          <a:ln w="54720">
            <a:noFill/>
          </a:ln>
        </p:spPr>
      </p:pic>
      <p:pic>
        <p:nvPicPr>
          <p:cNvPr id="121" name="" descr=""/>
          <p:cNvPicPr/>
          <p:nvPr/>
        </p:nvPicPr>
        <p:blipFill>
          <a:blip r:embed="rId3"/>
          <a:stretch/>
        </p:blipFill>
        <p:spPr>
          <a:xfrm>
            <a:off x="5943600" y="2876760"/>
            <a:ext cx="2381040" cy="2381040"/>
          </a:xfrm>
          <a:prstGeom prst="rect">
            <a:avLst/>
          </a:prstGeom>
          <a:ln w="54720">
            <a:noFill/>
          </a:ln>
        </p:spPr>
      </p:pic>
      <p:sp>
        <p:nvSpPr>
          <p:cNvPr id="122" name=""/>
          <p:cNvSpPr/>
          <p:nvPr/>
        </p:nvSpPr>
        <p:spPr>
          <a:xfrm flipV="1">
            <a:off x="8458200" y="2514600"/>
            <a:ext cx="685800" cy="685800"/>
          </a:xfrm>
          <a:prstGeom prst="line">
            <a:avLst/>
          </a:prstGeom>
          <a:ln w="54720">
            <a:solidFill>
              <a:srgbClr val="ff4000"/>
            </a:solidFill>
            <a:round/>
            <a:headEnd len="med" type="triangle" w="med"/>
          </a:ln>
        </p:spPr>
        <p:style>
          <a:lnRef idx="0"/>
          <a:fillRef idx="0"/>
          <a:effectRef idx="0"/>
          <a:fontRef idx="minor"/>
        </p:style>
        <p:txBody>
          <a:bodyPr lIns="90000" rIns="90000" tIns="45000" bIns="45000" anchor="ctr">
            <a:noAutofit/>
          </a:bodyPr>
          <a:p>
            <a:endParaRPr b="0" lang="en-US" sz="1800" spc="-1" strike="noStrike">
              <a:solidFill>
                <a:srgbClr val="000000"/>
              </a:solidFill>
              <a:latin typeface="Arial"/>
            </a:endParaRPr>
          </a:p>
        </p:txBody>
      </p:sp>
      <p:sp>
        <p:nvSpPr>
          <p:cNvPr id="3" name="PlaceHolder 2"/>
          <p:cNvSpPr>
            <a:spLocks noGrp="1"/>
          </p:cNvSpPr>
          <p:nvPr>
            <p:ph type="sldNum" idx="3"/>
          </p:nvPr>
        </p:nvSpPr>
        <p:spPr/>
        <p:txBody>
          <a:bodyPr/>
          <a:p>
            <a:fld id="{3A4A439A-5B5D-4C70-B161-1B0DA9742C67}"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Long-time VMer and HLASM jockey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Knows crypto methods (“</a:t>
            </a:r>
            <a:r>
              <a:rPr b="1" lang="en-US" sz="2400" spc="-1" strike="noStrike">
                <a:solidFill>
                  <a:srgbClr val="050505"/>
                </a:solidFill>
                <a:latin typeface="Courier New"/>
              </a:rPr>
              <a:t>SECURE</a:t>
            </a:r>
            <a:r>
              <a:rPr b="0" lang="en-US" sz="2400" spc="-1" strike="noStrike">
                <a:solidFill>
                  <a:srgbClr val="050505"/>
                </a:solidFill>
                <a:latin typeface="Arial"/>
              </a:rPr>
              <a:t>” option)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Master Plumber and teacher of Padawans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Creator of the PTK Data Pump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Now carries Hartmann’s mantle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124"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Sir Rob the Plumber</a:t>
            </a:r>
            <a:endParaRPr b="0" lang="en-US" sz="3300" spc="-1" strike="noStrike">
              <a:solidFill>
                <a:srgbClr val="050505"/>
              </a:solidFill>
              <a:latin typeface="Times New Roman"/>
            </a:endParaRPr>
          </a:p>
        </p:txBody>
      </p:sp>
      <p:pic>
        <p:nvPicPr>
          <p:cNvPr id="125" name="" descr=""/>
          <p:cNvPicPr/>
          <p:nvPr/>
        </p:nvPicPr>
        <p:blipFill>
          <a:blip r:embed="rId1"/>
          <a:stretch/>
        </p:blipFill>
        <p:spPr>
          <a:xfrm>
            <a:off x="6215760" y="216000"/>
            <a:ext cx="1328040" cy="904320"/>
          </a:xfrm>
          <a:prstGeom prst="rect">
            <a:avLst/>
          </a:prstGeom>
          <a:ln w="54720">
            <a:noFill/>
          </a:ln>
        </p:spPr>
      </p:pic>
      <p:pic>
        <p:nvPicPr>
          <p:cNvPr id="126" name="" descr=""/>
          <p:cNvPicPr/>
          <p:nvPr/>
        </p:nvPicPr>
        <p:blipFill>
          <a:blip r:embed="rId2"/>
          <a:stretch/>
        </p:blipFill>
        <p:spPr>
          <a:xfrm>
            <a:off x="8001000" y="189720"/>
            <a:ext cx="1828800" cy="1828800"/>
          </a:xfrm>
          <a:prstGeom prst="rect">
            <a:avLst/>
          </a:prstGeom>
          <a:ln w="54720">
            <a:noFill/>
          </a:ln>
        </p:spPr>
      </p:pic>
      <p:pic>
        <p:nvPicPr>
          <p:cNvPr id="127" name="" descr=""/>
          <p:cNvPicPr/>
          <p:nvPr/>
        </p:nvPicPr>
        <p:blipFill>
          <a:blip r:embed="rId3"/>
          <a:stretch/>
        </p:blipFill>
        <p:spPr>
          <a:xfrm>
            <a:off x="7962840" y="3429000"/>
            <a:ext cx="1866960" cy="2021040"/>
          </a:xfrm>
          <a:prstGeom prst="rect">
            <a:avLst/>
          </a:prstGeom>
          <a:ln w="54720">
            <a:noFill/>
          </a:ln>
        </p:spPr>
      </p:pic>
      <p:sp>
        <p:nvSpPr>
          <p:cNvPr id="4" name="PlaceHolder 3"/>
          <p:cNvSpPr>
            <a:spLocks noGrp="1"/>
          </p:cNvSpPr>
          <p:nvPr>
            <p:ph type="sldNum" idx="3"/>
          </p:nvPr>
        </p:nvSpPr>
        <p:spPr/>
        <p:txBody>
          <a:bodyPr/>
          <a:p>
            <a:fld id="{E2C00775-FF7F-4289-8773-F03352C19986}"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A Long-Held Dream</a:t>
            </a:r>
            <a:endParaRPr b="0" lang="en-US" sz="3300" spc="-1" strike="noStrike">
              <a:solidFill>
                <a:srgbClr val="050505"/>
              </a:solidFill>
              <a:latin typeface="Times New Roman"/>
            </a:endParaRPr>
          </a:p>
        </p:txBody>
      </p:sp>
      <p:sp>
        <p:nvSpPr>
          <p:cNvPr id="129" name="PlaceHolder 2"/>
          <p:cNvSpPr>
            <a:spLocks noGrp="1"/>
          </p:cNvSpPr>
          <p:nvPr>
            <p:ph/>
          </p:nvPr>
        </p:nvSpPr>
        <p:spPr>
          <a:xfrm>
            <a:off x="1620000" y="1368000"/>
            <a:ext cx="8100000" cy="3288240"/>
          </a:xfrm>
          <a:prstGeom prst="rect">
            <a:avLst/>
          </a:prstGeom>
          <a:noFill/>
          <a:ln w="0">
            <a:noFill/>
          </a:ln>
        </p:spPr>
        <p:txBody>
          <a:bodyPr lIns="0" rIns="0" tIns="0" bIns="0" anchor="t">
            <a:normAutofit/>
          </a:bodyPr>
          <a:p>
            <a:pPr indent="0">
              <a:spcAft>
                <a:spcPts val="1060"/>
              </a:spcAft>
              <a:buNone/>
            </a:pPr>
            <a:r>
              <a:rPr b="0" lang="en-US" sz="2400" spc="-1" strike="noStrike">
                <a:solidFill>
                  <a:srgbClr val="050505"/>
                </a:solidFill>
                <a:latin typeface="Arial"/>
              </a:rPr>
              <a:t>CMS Pipelines is like nothing else </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Those who’ve used it know   </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We wish we had something like it on other platforms   </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Multiple other-than-CMS attempts have succeeded </a:t>
            </a:r>
            <a:br>
              <a:rPr sz="2400"/>
            </a:br>
            <a:r>
              <a:rPr b="0" lang="en-US" sz="2400" spc="-1" strike="noStrike">
                <a:solidFill>
                  <a:srgbClr val="050505"/>
                </a:solidFill>
                <a:latin typeface="Arial"/>
              </a:rPr>
              <a:t>to some extent, but always with constraints   </a:t>
            </a:r>
            <a:endParaRPr b="0" lang="en-US" sz="2400" spc="-1" strike="noStrike">
              <a:solidFill>
                <a:srgbClr val="050505"/>
              </a:solidFill>
              <a:latin typeface="Arial"/>
            </a:endParaRPr>
          </a:p>
          <a:p>
            <a:pPr indent="0">
              <a:spcAft>
                <a:spcPts val="1060"/>
              </a:spcAft>
              <a:buNone/>
            </a:pPr>
            <a:r>
              <a:rPr b="0" lang="en-US" sz="2400" spc="-1" strike="noStrike">
                <a:solidFill>
                  <a:srgbClr val="050505"/>
                </a:solidFill>
                <a:latin typeface="Arial"/>
              </a:rPr>
              <a:t>In this presentation, we discuss an attempt to have </a:t>
            </a:r>
            <a:br>
              <a:rPr sz="2400"/>
            </a:br>
            <a:r>
              <a:rPr b="0" lang="en-US" sz="2400" spc="-1" strike="noStrike">
                <a:solidFill>
                  <a:srgbClr val="050505"/>
                </a:solidFill>
                <a:latin typeface="Arial"/>
              </a:rPr>
              <a:t>“Hartmann Pipes” on Unix and Unix-like systems </a:t>
            </a:r>
            <a:br>
              <a:rPr sz="2400"/>
            </a:br>
            <a:r>
              <a:rPr b="0" lang="en-US" sz="2400" spc="-1" strike="noStrike">
                <a:solidFill>
                  <a:srgbClr val="050505"/>
                </a:solidFill>
                <a:latin typeface="Arial"/>
              </a:rPr>
              <a:t>using the operating system and no special requirements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30" name="" descr=""/>
          <p:cNvPicPr/>
          <p:nvPr/>
        </p:nvPicPr>
        <p:blipFill>
          <a:blip r:embed="rId1"/>
          <a:stretch/>
        </p:blipFill>
        <p:spPr>
          <a:xfrm>
            <a:off x="7315200" y="438480"/>
            <a:ext cx="2285640" cy="1390320"/>
          </a:xfrm>
          <a:prstGeom prst="rect">
            <a:avLst/>
          </a:prstGeom>
          <a:ln w="54720">
            <a:noFill/>
          </a:ln>
        </p:spPr>
      </p:pic>
      <p:pic>
        <p:nvPicPr>
          <p:cNvPr id="131" name="" descr=""/>
          <p:cNvPicPr/>
          <p:nvPr/>
        </p:nvPicPr>
        <p:blipFill>
          <a:blip r:embed="rId2"/>
          <a:stretch/>
        </p:blipFill>
        <p:spPr>
          <a:xfrm>
            <a:off x="8458200" y="2743200"/>
            <a:ext cx="1087200" cy="817920"/>
          </a:xfrm>
          <a:prstGeom prst="rect">
            <a:avLst/>
          </a:prstGeom>
          <a:ln w="54720">
            <a:noFill/>
          </a:ln>
        </p:spPr>
      </p:pic>
      <p:sp>
        <p:nvSpPr>
          <p:cNvPr id="4" name="PlaceHolder 3"/>
          <p:cNvSpPr>
            <a:spLocks noGrp="1"/>
          </p:cNvSpPr>
          <p:nvPr>
            <p:ph type="sldNum" idx="3"/>
          </p:nvPr>
        </p:nvSpPr>
        <p:spPr/>
        <p:txBody>
          <a:bodyPr/>
          <a:p>
            <a:fld id="{E6ACE6C8-E5E5-41AC-BB69-404FAAAD78CD}"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1620000" y="1368000"/>
            <a:ext cx="8100000" cy="137520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t>
            </a:r>
            <a:r>
              <a:rPr b="0" lang="en-US" sz="2400" spc="-1" strike="noStrike">
                <a:solidFill>
                  <a:srgbClr val="050505"/>
                </a:solidFill>
                <a:latin typeface="Arial"/>
              </a:rPr>
              <a:t>I’m working on a project.”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t>
            </a:r>
            <a:r>
              <a:rPr b="0" lang="en-US" sz="2400" spc="-1" strike="noStrike">
                <a:solidFill>
                  <a:srgbClr val="050505"/>
                </a:solidFill>
                <a:latin typeface="Arial"/>
              </a:rPr>
              <a:t>What does it do?”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sp>
        <p:nvSpPr>
          <p:cNvPr id="133"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Explaining it to Friends and Family</a:t>
            </a:r>
            <a:endParaRPr b="0" lang="en-US" sz="3300" spc="-1" strike="noStrike">
              <a:solidFill>
                <a:srgbClr val="050505"/>
              </a:solidFill>
              <a:latin typeface="Times New Roman"/>
            </a:endParaRPr>
          </a:p>
        </p:txBody>
      </p:sp>
      <p:pic>
        <p:nvPicPr>
          <p:cNvPr id="134" name="" descr=""/>
          <p:cNvPicPr/>
          <p:nvPr/>
        </p:nvPicPr>
        <p:blipFill>
          <a:blip r:embed="rId1"/>
          <a:stretch/>
        </p:blipFill>
        <p:spPr>
          <a:xfrm>
            <a:off x="7772400" y="4196160"/>
            <a:ext cx="2057400" cy="1290240"/>
          </a:xfrm>
          <a:prstGeom prst="rect">
            <a:avLst/>
          </a:prstGeom>
          <a:ln w="54720">
            <a:noFill/>
          </a:ln>
        </p:spPr>
      </p:pic>
      <p:pic>
        <p:nvPicPr>
          <p:cNvPr id="135" name="" descr=""/>
          <p:cNvPicPr/>
          <p:nvPr/>
        </p:nvPicPr>
        <p:blipFill>
          <a:blip r:embed="rId2"/>
          <a:stretch/>
        </p:blipFill>
        <p:spPr>
          <a:xfrm>
            <a:off x="1600560" y="2400840"/>
            <a:ext cx="2857320" cy="2857320"/>
          </a:xfrm>
          <a:prstGeom prst="rect">
            <a:avLst/>
          </a:prstGeom>
          <a:ln w="54720">
            <a:noFill/>
          </a:ln>
        </p:spPr>
      </p:pic>
      <p:pic>
        <p:nvPicPr>
          <p:cNvPr id="136" name="" descr=""/>
          <p:cNvPicPr/>
          <p:nvPr/>
        </p:nvPicPr>
        <p:blipFill>
          <a:blip r:embed="rId3"/>
          <a:stretch/>
        </p:blipFill>
        <p:spPr>
          <a:xfrm>
            <a:off x="4343760" y="2419920"/>
            <a:ext cx="1428480" cy="780840"/>
          </a:xfrm>
          <a:prstGeom prst="rect">
            <a:avLst/>
          </a:prstGeom>
          <a:ln w="54720">
            <a:noFill/>
          </a:ln>
        </p:spPr>
      </p:pic>
      <p:pic>
        <p:nvPicPr>
          <p:cNvPr id="137" name="" descr=""/>
          <p:cNvPicPr/>
          <p:nvPr/>
        </p:nvPicPr>
        <p:blipFill>
          <a:blip r:embed="rId4"/>
          <a:stretch/>
        </p:blipFill>
        <p:spPr>
          <a:xfrm>
            <a:off x="5429880" y="2057760"/>
            <a:ext cx="1428480" cy="780840"/>
          </a:xfrm>
          <a:prstGeom prst="rect">
            <a:avLst/>
          </a:prstGeom>
          <a:ln w="54720">
            <a:noFill/>
          </a:ln>
        </p:spPr>
      </p:pic>
      <p:pic>
        <p:nvPicPr>
          <p:cNvPr id="138" name="" descr=""/>
          <p:cNvPicPr/>
          <p:nvPr/>
        </p:nvPicPr>
        <p:blipFill>
          <a:blip r:embed="rId5"/>
          <a:stretch/>
        </p:blipFill>
        <p:spPr>
          <a:xfrm>
            <a:off x="7337520" y="1322280"/>
            <a:ext cx="1819080" cy="1609200"/>
          </a:xfrm>
          <a:prstGeom prst="rect">
            <a:avLst/>
          </a:prstGeom>
          <a:ln w="54720">
            <a:noFill/>
          </a:ln>
        </p:spPr>
      </p:pic>
      <p:pic>
        <p:nvPicPr>
          <p:cNvPr id="139" name="" descr=""/>
          <p:cNvPicPr/>
          <p:nvPr/>
        </p:nvPicPr>
        <p:blipFill>
          <a:blip r:embed="rId6"/>
          <a:stretch/>
        </p:blipFill>
        <p:spPr>
          <a:xfrm>
            <a:off x="4572360" y="3382200"/>
            <a:ext cx="914040" cy="732960"/>
          </a:xfrm>
          <a:prstGeom prst="rect">
            <a:avLst/>
          </a:prstGeom>
          <a:ln w="54720">
            <a:noFill/>
          </a:ln>
        </p:spPr>
      </p:pic>
      <p:pic>
        <p:nvPicPr>
          <p:cNvPr id="140" name="" descr=""/>
          <p:cNvPicPr/>
          <p:nvPr/>
        </p:nvPicPr>
        <p:blipFill>
          <a:blip r:embed="rId7"/>
          <a:stretch/>
        </p:blipFill>
        <p:spPr>
          <a:xfrm>
            <a:off x="5487120" y="3382200"/>
            <a:ext cx="914040" cy="732960"/>
          </a:xfrm>
          <a:prstGeom prst="rect">
            <a:avLst/>
          </a:prstGeom>
          <a:ln w="54720">
            <a:noFill/>
          </a:ln>
        </p:spPr>
      </p:pic>
      <p:pic>
        <p:nvPicPr>
          <p:cNvPr id="141" name="" descr=""/>
          <p:cNvPicPr/>
          <p:nvPr/>
        </p:nvPicPr>
        <p:blipFill>
          <a:blip r:embed="rId8"/>
          <a:stretch/>
        </p:blipFill>
        <p:spPr>
          <a:xfrm>
            <a:off x="6401520" y="3382200"/>
            <a:ext cx="914040" cy="732960"/>
          </a:xfrm>
          <a:prstGeom prst="rect">
            <a:avLst/>
          </a:prstGeom>
          <a:ln w="54720">
            <a:noFill/>
          </a:ln>
        </p:spPr>
      </p:pic>
      <p:pic>
        <p:nvPicPr>
          <p:cNvPr id="142" name="" descr=""/>
          <p:cNvPicPr/>
          <p:nvPr/>
        </p:nvPicPr>
        <p:blipFill>
          <a:blip r:embed="rId9"/>
          <a:stretch/>
        </p:blipFill>
        <p:spPr>
          <a:xfrm>
            <a:off x="4839480" y="4315680"/>
            <a:ext cx="647280" cy="713880"/>
          </a:xfrm>
          <a:prstGeom prst="rect">
            <a:avLst/>
          </a:prstGeom>
          <a:ln w="54720">
            <a:noFill/>
          </a:ln>
        </p:spPr>
      </p:pic>
      <p:pic>
        <p:nvPicPr>
          <p:cNvPr id="143" name="" descr=""/>
          <p:cNvPicPr/>
          <p:nvPr/>
        </p:nvPicPr>
        <p:blipFill>
          <a:blip r:embed="rId10"/>
          <a:stretch/>
        </p:blipFill>
        <p:spPr>
          <a:xfrm>
            <a:off x="5715360" y="4315680"/>
            <a:ext cx="584280" cy="713880"/>
          </a:xfrm>
          <a:prstGeom prst="rect">
            <a:avLst/>
          </a:prstGeom>
          <a:ln w="54720">
            <a:noFill/>
          </a:ln>
        </p:spPr>
      </p:pic>
      <p:pic>
        <p:nvPicPr>
          <p:cNvPr id="144" name="" descr=""/>
          <p:cNvPicPr/>
          <p:nvPr/>
        </p:nvPicPr>
        <p:blipFill>
          <a:blip r:embed="rId11"/>
          <a:stretch/>
        </p:blipFill>
        <p:spPr>
          <a:xfrm>
            <a:off x="6515640" y="4343760"/>
            <a:ext cx="590040" cy="685800"/>
          </a:xfrm>
          <a:prstGeom prst="rect">
            <a:avLst/>
          </a:prstGeom>
          <a:ln w="54720">
            <a:noFill/>
          </a:ln>
        </p:spPr>
      </p:pic>
      <p:sp>
        <p:nvSpPr>
          <p:cNvPr id="145" name=""/>
          <p:cNvSpPr txBox="1"/>
          <p:nvPr/>
        </p:nvSpPr>
        <p:spPr>
          <a:xfrm>
            <a:off x="5486400" y="2854080"/>
            <a:ext cx="3114360" cy="346320"/>
          </a:xfrm>
          <a:prstGeom prst="rect">
            <a:avLst/>
          </a:prstGeom>
          <a:noFill/>
          <a:ln w="54720">
            <a:noFill/>
          </a:ln>
        </p:spPr>
        <p:txBody>
          <a:bodyPr wrap="none" lIns="90000" rIns="90000" tIns="45000" bIns="45000" anchor="t">
            <a:noAutofit/>
          </a:bodyPr>
          <a:p>
            <a:r>
              <a:rPr b="0" lang="en-US" sz="1800" spc="-1" strike="noStrike">
                <a:solidFill>
                  <a:srgbClr val="000000"/>
                </a:solidFill>
                <a:latin typeface="Arial"/>
              </a:rPr>
              <a:t>one-at-a-time versus “boxed”</a:t>
            </a:r>
            <a:endParaRPr b="0" lang="en-US" sz="1800" spc="-1" strike="noStrike">
              <a:solidFill>
                <a:srgbClr val="000000"/>
              </a:solidFill>
              <a:latin typeface="Arial"/>
            </a:endParaRPr>
          </a:p>
        </p:txBody>
      </p:sp>
      <p:sp>
        <p:nvSpPr>
          <p:cNvPr id="146" name=""/>
          <p:cNvSpPr txBox="1"/>
          <p:nvPr/>
        </p:nvSpPr>
        <p:spPr>
          <a:xfrm>
            <a:off x="5029560" y="5029200"/>
            <a:ext cx="1843560" cy="346320"/>
          </a:xfrm>
          <a:prstGeom prst="rect">
            <a:avLst/>
          </a:prstGeom>
          <a:noFill/>
          <a:ln w="54720">
            <a:noFill/>
          </a:ln>
        </p:spPr>
        <p:txBody>
          <a:bodyPr wrap="none" lIns="90000" rIns="90000" tIns="45000" bIns="45000" anchor="t">
            <a:noAutofit/>
          </a:bodyPr>
          <a:p>
            <a:r>
              <a:rPr b="0" lang="en-US" sz="1800" spc="-1" strike="noStrike">
                <a:solidFill>
                  <a:srgbClr val="000000"/>
                </a:solidFill>
                <a:latin typeface="Arial"/>
              </a:rPr>
              <a:t>multiple streams</a:t>
            </a:r>
            <a:endParaRPr b="0" lang="en-US" sz="1800" spc="-1" strike="noStrike">
              <a:solidFill>
                <a:srgbClr val="000000"/>
              </a:solidFill>
              <a:latin typeface="Arial"/>
            </a:endParaRPr>
          </a:p>
        </p:txBody>
      </p:sp>
      <p:sp>
        <p:nvSpPr>
          <p:cNvPr id="4" name="PlaceHolder 3"/>
          <p:cNvSpPr>
            <a:spLocks noGrp="1"/>
          </p:cNvSpPr>
          <p:nvPr>
            <p:ph type="sldNum" idx="3"/>
          </p:nvPr>
        </p:nvSpPr>
        <p:spPr/>
        <p:txBody>
          <a:bodyPr/>
          <a:p>
            <a:fld id="{135DBFC4-37E6-4C4C-894D-6210526A4D8F}"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p:nvPr>
        </p:nvSpPr>
        <p:spPr>
          <a:xfrm>
            <a:off x="1620000" y="1368000"/>
            <a:ext cx="8100000" cy="3288240"/>
          </a:xfrm>
          <a:prstGeom prst="rect">
            <a:avLst/>
          </a:prstGeom>
          <a:noFill/>
          <a:ln w="0">
            <a:noFill/>
          </a:ln>
        </p:spPr>
        <p:txBody>
          <a:bodyPr lIns="0" rIns="0" tIns="0" bIns="0" anchor="t">
            <a:normAutofit/>
          </a:bodyPr>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OS/2 Pipelines (OS2PIPE) by Mark VanTassel </a:t>
            </a:r>
            <a:br>
              <a:rPr sz="2400"/>
            </a:br>
            <a:r>
              <a:rPr b="0" lang="en-US" sz="2400" spc="-1" strike="noStrike">
                <a:solidFill>
                  <a:srgbClr val="050505"/>
                </a:solidFill>
                <a:latin typeface="Arial"/>
              </a:rPr>
              <a:t>circa 1993, later Frans de Bruijn (both IBM)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Also WINPIPE and AIXPIPE </a:t>
            </a:r>
            <a:endParaRPr b="0" lang="en-US" sz="2400" spc="-1" strike="noStrike">
              <a:solidFill>
                <a:srgbClr val="050505"/>
              </a:solidFill>
              <a:latin typeface="Arial"/>
            </a:endParaRPr>
          </a:p>
          <a:p>
            <a:pPr marL="432000" indent="-324000">
              <a:spcAft>
                <a:spcPts val="1060"/>
              </a:spcAft>
              <a:buClr>
                <a:srgbClr val="000000"/>
              </a:buClr>
              <a:buSzPct val="40000"/>
              <a:buFont typeface="Wingdings" charset="2"/>
              <a:buChar char=""/>
            </a:pPr>
            <a:r>
              <a:rPr b="0" lang="en-US" sz="2400" spc="-1" strike="noStrike">
                <a:solidFill>
                  <a:srgbClr val="050505"/>
                </a:solidFill>
                <a:latin typeface="Arial"/>
              </a:rPr>
              <a:t>PCPIPES (or “PC-PIPES”) </a:t>
            </a:r>
            <a:br>
              <a:rPr sz="2400"/>
            </a:br>
            <a:r>
              <a:rPr b="0" lang="en-US" sz="2400" spc="-1" strike="noStrike">
                <a:solidFill>
                  <a:srgbClr val="050505"/>
                </a:solidFill>
                <a:latin typeface="Arial"/>
              </a:rPr>
              <a:t>by James Johnson circa 2011 </a:t>
            </a:r>
            <a:endParaRPr b="0" lang="en-US" sz="2400" spc="-1" strike="noStrike">
              <a:solidFill>
                <a:srgbClr val="050505"/>
              </a:solidFill>
              <a:latin typeface="Arial"/>
            </a:endParaRPr>
          </a:p>
          <a:p>
            <a:pPr marL="432000" indent="0">
              <a:spcAft>
                <a:spcPts val="1060"/>
              </a:spcAft>
              <a:buNone/>
            </a:pPr>
            <a:endParaRPr b="0" lang="en-US" sz="2400" spc="-1" strike="noStrike">
              <a:solidFill>
                <a:srgbClr val="050505"/>
              </a:solidFill>
              <a:latin typeface="Arial"/>
            </a:endParaRPr>
          </a:p>
        </p:txBody>
      </p:sp>
      <p:pic>
        <p:nvPicPr>
          <p:cNvPr id="148" name="" descr=""/>
          <p:cNvPicPr/>
          <p:nvPr/>
        </p:nvPicPr>
        <p:blipFill>
          <a:blip r:embed="rId1"/>
          <a:stretch/>
        </p:blipFill>
        <p:spPr>
          <a:xfrm>
            <a:off x="7448040" y="457200"/>
            <a:ext cx="1924560" cy="558000"/>
          </a:xfrm>
          <a:prstGeom prst="rect">
            <a:avLst/>
          </a:prstGeom>
          <a:ln w="54720">
            <a:noFill/>
          </a:ln>
        </p:spPr>
      </p:pic>
      <p:pic>
        <p:nvPicPr>
          <p:cNvPr id="149" name="" descr=""/>
          <p:cNvPicPr/>
          <p:nvPr/>
        </p:nvPicPr>
        <p:blipFill>
          <a:blip r:embed="rId2"/>
          <a:stretch/>
        </p:blipFill>
        <p:spPr>
          <a:xfrm>
            <a:off x="8229600" y="1982520"/>
            <a:ext cx="1611720" cy="989280"/>
          </a:xfrm>
          <a:prstGeom prst="rect">
            <a:avLst/>
          </a:prstGeom>
          <a:ln w="54720">
            <a:noFill/>
          </a:ln>
        </p:spPr>
      </p:pic>
      <p:sp>
        <p:nvSpPr>
          <p:cNvPr id="150" name="PlaceHolder 2"/>
          <p:cNvSpPr>
            <a:spLocks noGrp="1"/>
          </p:cNvSpPr>
          <p:nvPr>
            <p:ph type="title"/>
          </p:nvPr>
        </p:nvSpPr>
        <p:spPr>
          <a:xfrm>
            <a:off x="1620000" y="216000"/>
            <a:ext cx="8100000" cy="936000"/>
          </a:xfrm>
          <a:prstGeom prst="rect">
            <a:avLst/>
          </a:prstGeom>
          <a:noFill/>
          <a:ln w="0">
            <a:noFill/>
          </a:ln>
        </p:spPr>
        <p:txBody>
          <a:bodyPr lIns="0" rIns="0" tIns="0" bIns="0" anchor="ctr">
            <a:normAutofit/>
          </a:bodyPr>
          <a:p>
            <a:pPr indent="0">
              <a:buNone/>
            </a:pPr>
            <a:r>
              <a:rPr b="0" lang="en-US" sz="3300" spc="-1" strike="noStrike">
                <a:solidFill>
                  <a:srgbClr val="050505"/>
                </a:solidFill>
                <a:latin typeface="Arial"/>
              </a:rPr>
              <a:t>   </a:t>
            </a:r>
            <a:r>
              <a:rPr b="0" lang="en-US" sz="3300" spc="-1" strike="noStrike">
                <a:solidFill>
                  <a:srgbClr val="050505"/>
                </a:solidFill>
                <a:latin typeface="Arial"/>
              </a:rPr>
              <a:t>OS/2, WINPIPE, PC-Pipes</a:t>
            </a:r>
            <a:endParaRPr b="0" lang="en-US" sz="3300" spc="-1" strike="noStrike">
              <a:solidFill>
                <a:srgbClr val="050505"/>
              </a:solidFill>
              <a:latin typeface="Times New Roman"/>
            </a:endParaRPr>
          </a:p>
        </p:txBody>
      </p:sp>
      <p:pic>
        <p:nvPicPr>
          <p:cNvPr id="151" name="" descr=""/>
          <p:cNvPicPr/>
          <p:nvPr/>
        </p:nvPicPr>
        <p:blipFill>
          <a:blip r:embed="rId3"/>
          <a:stretch/>
        </p:blipFill>
        <p:spPr>
          <a:xfrm>
            <a:off x="7568280" y="3309120"/>
            <a:ext cx="1347120" cy="1347120"/>
          </a:xfrm>
          <a:prstGeom prst="rect">
            <a:avLst/>
          </a:prstGeom>
          <a:ln w="54720">
            <a:noFill/>
          </a:ln>
        </p:spPr>
      </p:pic>
      <p:sp>
        <p:nvSpPr>
          <p:cNvPr id="4" name="PlaceHolder 3"/>
          <p:cNvSpPr>
            <a:spLocks noGrp="1"/>
          </p:cNvSpPr>
          <p:nvPr>
            <p:ph type="sldNum" idx="3"/>
          </p:nvPr>
        </p:nvSpPr>
        <p:spPr/>
        <p:txBody>
          <a:bodyPr/>
          <a:p>
            <a:fld id="{5D4E22A4-6E82-4F89-82A5-C437E79AA248}"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1483</TotalTime>
  <Application>LibreOffice/24.2.4.2$Linux_X86_64 LibreOffice_project/420$Build-2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2024-04-15T13:19:53Z</dcterms:created>
  <dc:creator/>
  <dc:description/>
  <dc:language>en-US</dc:language>
  <cp:lastModifiedBy/>
  <dcterms:modified xsi:type="dcterms:W3CDTF">2024-06-21T10:12:49Z</dcterms:modified>
  <cp:revision>81</cp:revision>
  <dc:subject/>
  <dc:title>DNA</dc:title>
</cp:coreProperties>
</file>